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83" r:id="rId24"/>
    <p:sldId id="279" r:id="rId25"/>
    <p:sldId id="282" r:id="rId2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944C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740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ยึดวันที่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3EB6B7F-B6BB-44F4-897E-7FB784C75B16}" type="datetimeFigureOut">
              <a:rPr lang="th-TH" smtClean="0"/>
              <a:pPr/>
              <a:t>13/11/60</a:t>
            </a:fld>
            <a:endParaRPr lang="th-TH"/>
          </a:p>
        </p:txBody>
      </p:sp>
      <p:sp>
        <p:nvSpPr>
          <p:cNvPr id="17" name="ตัวยึดท้ายกระดา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สี่เหลี่ยมผืนผ้า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สี่เหลี่ยมผืนผ้า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ตัวเชื่อมต่อตรง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ตัวเชื่อมต่อตรง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ตัวเชื่อมต่อตรง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สี่เหลี่ยมผืนผ้า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วงรี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วงรี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วงรี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วงรี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วงรี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ตัวยึดหมายเลขภาพนิ่ง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E3E502A-0DA2-4F47-A21A-AB6285C3EBB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B6B7F-B6BB-44F4-897E-7FB784C75B16}" type="datetimeFigureOut">
              <a:rPr lang="th-TH" smtClean="0"/>
              <a:pPr/>
              <a:t>13/11/60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502A-0DA2-4F47-A21A-AB6285C3EBB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B6B7F-B6BB-44F4-897E-7FB784C75B16}" type="datetimeFigureOut">
              <a:rPr lang="th-TH" smtClean="0"/>
              <a:pPr/>
              <a:t>13/11/60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502A-0DA2-4F47-A21A-AB6285C3EBB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8" name="ตัวยึดเนื้อหา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3EB6B7F-B6BB-44F4-897E-7FB784C75B16}" type="datetimeFigureOut">
              <a:rPr lang="th-TH" smtClean="0"/>
              <a:pPr/>
              <a:t>13/11/60</a:t>
            </a:fld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E3E502A-0DA2-4F47-A21A-AB6285C3EBB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ตัวยึดท้ายกระดา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3EB6B7F-B6BB-44F4-897E-7FB784C75B16}" type="datetimeFigureOut">
              <a:rPr lang="th-TH" smtClean="0"/>
              <a:pPr/>
              <a:t>13/11/60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ตัวเชื่อมต่อตรง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ตัวเชื่อมต่อตรง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สี่เหลี่ยมผืนผ้า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วงรี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วงรี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วงรี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วงรี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วงรี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ตัวเชื่อมต่อตรง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E3E502A-0DA2-4F47-A21A-AB6285C3EBB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B6B7F-B6BB-44F4-897E-7FB784C75B16}" type="datetimeFigureOut">
              <a:rPr lang="th-TH" smtClean="0"/>
              <a:pPr/>
              <a:t>13/11/60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502A-0DA2-4F47-A21A-AB6285C3EBB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9" name="ตัวยึดเนื้อหา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B6B7F-B6BB-44F4-897E-7FB784C75B16}" type="datetimeFigureOut">
              <a:rPr lang="th-TH" smtClean="0"/>
              <a:pPr/>
              <a:t>13/11/60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502A-0DA2-4F47-A21A-AB6285C3EBB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ยึดเนื้อหา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2" name="ตัวยึดข้อความ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4" name="ตัวยึดข้อความ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3EB6B7F-B6BB-44F4-897E-7FB784C75B16}" type="datetimeFigureOut">
              <a:rPr lang="th-TH" smtClean="0"/>
              <a:pPr/>
              <a:t>13/11/60</a:t>
            </a:fld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E3E502A-0DA2-4F47-A21A-AB6285C3EBB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B6B7F-B6BB-44F4-897E-7FB784C75B16}" type="datetimeFigureOut">
              <a:rPr lang="th-TH" smtClean="0"/>
              <a:pPr/>
              <a:t>13/11/60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502A-0DA2-4F47-A21A-AB6285C3EBB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วงรี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ตัวยึดเนื้อหา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1" name="ตัวยึดวันที่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3EB6B7F-B6BB-44F4-897E-7FB784C75B16}" type="datetimeFigureOut">
              <a:rPr lang="th-TH" smtClean="0"/>
              <a:pPr/>
              <a:t>13/11/60</a:t>
            </a:fld>
            <a:endParaRPr lang="th-TH"/>
          </a:p>
        </p:txBody>
      </p:sp>
      <p:sp>
        <p:nvSpPr>
          <p:cNvPr id="22" name="ตัวยึดหมายเลขภาพนิ่ง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E3E502A-0DA2-4F47-A21A-AB6285C3EBB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3" name="ตัวยึดท้ายกระดา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วงรี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ตัวเชื่อมต่อตรง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ตัวเชื่อมต่อตรง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ตัวเชื่อมต่อตรง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ตัวยึดวันที่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3EB6B7F-B6BB-44F4-897E-7FB784C75B16}" type="datetimeFigureOut">
              <a:rPr lang="th-TH" smtClean="0"/>
              <a:pPr/>
              <a:t>13/11/60</a:t>
            </a:fld>
            <a:endParaRPr lang="th-TH"/>
          </a:p>
        </p:txBody>
      </p:sp>
      <p:sp>
        <p:nvSpPr>
          <p:cNvPr id="18" name="ตัวยึดหมายเลขภาพนิ่ง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E3E502A-0DA2-4F47-A21A-AB6285C3EBB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1" name="ตัวยึดท้ายกระดา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ตัวยึดชื่อเรื่อง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ยึดข้อความ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ยึดวันที่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3EB6B7F-B6BB-44F4-897E-7FB784C75B16}" type="datetimeFigureOut">
              <a:rPr lang="th-TH" smtClean="0"/>
              <a:pPr/>
              <a:t>13/11/60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วงรี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ตัวยึด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E3E502A-0DA2-4F47-A21A-AB6285C3EBB2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ftengthai.com/co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ftengthai.com/co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ftengthai.com/co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softengthai.com/co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softengthai.com/co.html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ftengthai.com/co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softengthai.com/co.html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ftengthai.com/co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ftengthai.com/co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ftengthai.com/co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wianglagon.lpru.ac.th/coopcenter/cel1/index_main.html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ftengthai.com/co.html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ftengthai.com/co.htm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softengthai.com/co.html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oftengthai.com/co.html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1428728" y="928670"/>
            <a:ext cx="6572296" cy="2000264"/>
          </a:xfrm>
          <a:prstGeom prst="rect">
            <a:avLst/>
          </a:prstGeom>
          <a:solidFill>
            <a:srgbClr val="FE94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857224" y="1000108"/>
            <a:ext cx="75264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การเตรียมความพร้อม </a:t>
            </a:r>
          </a:p>
          <a:p>
            <a:pPr algn="ctr"/>
            <a:r>
              <a:rPr lang="th-TH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สห</a:t>
            </a:r>
            <a:r>
              <a:rPr lang="th-TH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กิจศึกษา</a:t>
            </a:r>
          </a:p>
          <a:p>
            <a:pPr algn="ctr"/>
            <a:endParaRPr lang="th-TH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pPr algn="ctr"/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ประจำปีการศึกษา 2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560</a:t>
            </a:r>
            <a:endParaRPr lang="th-TH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pPr algn="ctr"/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pPr algn="ctr"/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สาขาวิชาวิศวกรรมซอฟต์แวร์ คณะเทคโนโลยี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อุตสาหกรรม</a:t>
            </a:r>
          </a:p>
          <a:p>
            <a:pPr algn="ctr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มหาวิทยาลัยราชภัฏลำปาง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ลูกศรขวา 6"/>
          <p:cNvSpPr/>
          <p:nvPr/>
        </p:nvSpPr>
        <p:spPr>
          <a:xfrm>
            <a:off x="642910" y="1428736"/>
            <a:ext cx="3643338" cy="6429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50353"/>
            <a:ext cx="4371977" cy="680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37498" y="1509761"/>
            <a:ext cx="2911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ก่อน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1 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พฤศจิกายน 25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60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4357686" y="714356"/>
            <a:ext cx="4643470" cy="214314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err="1" smtClean="0"/>
              <a:t>ศุ</a:t>
            </a:r>
            <a:endParaRPr lang="th-TH" dirty="0"/>
          </a:p>
        </p:txBody>
      </p:sp>
      <p:sp>
        <p:nvSpPr>
          <p:cNvPr id="8" name="ลูกศรขวา 7"/>
          <p:cNvSpPr/>
          <p:nvPr/>
        </p:nvSpPr>
        <p:spPr>
          <a:xfrm>
            <a:off x="642910" y="2855508"/>
            <a:ext cx="4714908" cy="6429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841673" y="2913383"/>
            <a:ext cx="2791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 ศ.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17 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พฤศจิกายน 25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60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10" name="ลูกศรขวา 9"/>
          <p:cNvSpPr/>
          <p:nvPr/>
        </p:nvSpPr>
        <p:spPr>
          <a:xfrm>
            <a:off x="642910" y="3357562"/>
            <a:ext cx="3714776" cy="6429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843661" y="3438587"/>
            <a:ext cx="2813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 จ.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27 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พฤศจิกายน 25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60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12" name="ลูกศรขวา 11"/>
          <p:cNvSpPr/>
          <p:nvPr/>
        </p:nvSpPr>
        <p:spPr>
          <a:xfrm>
            <a:off x="656473" y="4182081"/>
            <a:ext cx="3714776" cy="6429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TextBox 12"/>
          <p:cNvSpPr txBox="1"/>
          <p:nvPr/>
        </p:nvSpPr>
        <p:spPr>
          <a:xfrm>
            <a:off x="915173" y="4253519"/>
            <a:ext cx="2350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ศ.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29 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ธันวาคม 25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60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14" name="สี่เหลี่ยมมุมมน 13"/>
          <p:cNvSpPr/>
          <p:nvPr/>
        </p:nvSpPr>
        <p:spPr>
          <a:xfrm>
            <a:off x="4929190" y="3929066"/>
            <a:ext cx="3286148" cy="100013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err="1" smtClean="0"/>
              <a:t>ศุ</a:t>
            </a:r>
            <a:endParaRPr lang="th-TH" dirty="0"/>
          </a:p>
        </p:txBody>
      </p:sp>
      <p:sp>
        <p:nvSpPr>
          <p:cNvPr id="15" name="ลูกศรขวา 14"/>
          <p:cNvSpPr/>
          <p:nvPr/>
        </p:nvSpPr>
        <p:spPr>
          <a:xfrm>
            <a:off x="642910" y="5786454"/>
            <a:ext cx="3786214" cy="642942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TextBox 15"/>
          <p:cNvSpPr txBox="1"/>
          <p:nvPr/>
        </p:nvSpPr>
        <p:spPr>
          <a:xfrm>
            <a:off x="951401" y="5862617"/>
            <a:ext cx="2204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ศ.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23 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มีนาคม 25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61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17" name="สี่เหลี่ยมมุมมน 16"/>
          <p:cNvSpPr/>
          <p:nvPr/>
        </p:nvSpPr>
        <p:spPr>
          <a:xfrm>
            <a:off x="4933166" y="5000636"/>
            <a:ext cx="3286148" cy="1857364"/>
          </a:xfrm>
          <a:prstGeom prst="round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err="1" smtClean="0"/>
              <a:t>ศุ</a:t>
            </a:r>
            <a:endParaRPr lang="th-TH" dirty="0"/>
          </a:p>
        </p:txBody>
      </p:sp>
      <p:sp>
        <p:nvSpPr>
          <p:cNvPr id="18" name="TextBox 17"/>
          <p:cNvSpPr txBox="1"/>
          <p:nvPr/>
        </p:nvSpPr>
        <p:spPr>
          <a:xfrm>
            <a:off x="142844" y="142852"/>
            <a:ext cx="6715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ลำดับขั้นตอน</a:t>
            </a:r>
            <a:r>
              <a:rPr lang="th-TH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สห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กิจศึกษา </a:t>
            </a:r>
          </a:p>
          <a:p>
            <a:r>
              <a:rPr lang="th-TH" sz="2000" b="1" dirty="0" smtClean="0">
                <a:latin typeface="TH Niramit AS" pitchFamily="2" charset="-34"/>
                <a:cs typeface="TH Niramit AS" pitchFamily="2" charset="-34"/>
              </a:rPr>
              <a:t>(</a:t>
            </a:r>
            <a:r>
              <a:rPr lang="en-US" sz="2000" b="1" dirty="0" smtClean="0">
                <a:latin typeface="TH Niramit AS" pitchFamily="2" charset="-34"/>
                <a:cs typeface="TH Niramit AS" pitchFamily="2" charset="-34"/>
                <a:hlinkClick r:id="rId3"/>
              </a:rPr>
              <a:t>http://www.softengthai.com/Information.html</a:t>
            </a:r>
            <a:r>
              <a:rPr lang="th-TH" sz="2000" b="1" dirty="0" smtClean="0">
                <a:latin typeface="TH Niramit AS" pitchFamily="2" charset="-34"/>
                <a:cs typeface="TH Niramit AS" pitchFamily="2" charset="-34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6" grpId="0" animBg="1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 animBg="1"/>
      <p:bldP spid="16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4584" y="214289"/>
            <a:ext cx="5214974" cy="666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142844" y="142852"/>
            <a:ext cx="6715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ลำดับขั้นตอน</a:t>
            </a:r>
            <a:r>
              <a:rPr lang="th-TH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สห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กิจศึกษา </a:t>
            </a:r>
          </a:p>
          <a:p>
            <a:r>
              <a:rPr lang="th-TH" sz="2000" b="1" dirty="0" smtClean="0">
                <a:latin typeface="TH Niramit AS" pitchFamily="2" charset="-34"/>
                <a:cs typeface="TH Niramit AS" pitchFamily="2" charset="-34"/>
              </a:rPr>
              <a:t>(</a:t>
            </a:r>
            <a:r>
              <a:rPr lang="en-US" sz="2000" b="1" dirty="0" smtClean="0">
                <a:latin typeface="TH Niramit AS" pitchFamily="2" charset="-34"/>
                <a:cs typeface="TH Niramit AS" pitchFamily="2" charset="-34"/>
                <a:hlinkClick r:id="rId3"/>
              </a:rPr>
              <a:t>http://www.softengthai.com/Student.html</a:t>
            </a:r>
            <a:r>
              <a:rPr lang="th-TH" sz="2000" b="1" dirty="0" smtClean="0">
                <a:latin typeface="TH Niramit AS" pitchFamily="2" charset="-34"/>
                <a:cs typeface="TH Niramit AS" pitchFamily="2" charset="-34"/>
              </a:rPr>
              <a:t>)</a:t>
            </a:r>
          </a:p>
        </p:txBody>
      </p:sp>
      <p:sp>
        <p:nvSpPr>
          <p:cNvPr id="4" name="ลูกศรขวา 3"/>
          <p:cNvSpPr/>
          <p:nvPr/>
        </p:nvSpPr>
        <p:spPr>
          <a:xfrm>
            <a:off x="214282" y="1183673"/>
            <a:ext cx="4786346" cy="250033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214282" y="1866951"/>
            <a:ext cx="4500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ส่งกลับภายในวันศุกร์ที่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29 </a:t>
            </a:r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ธันวาคม 25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60</a:t>
            </a:r>
          </a:p>
          <a:p>
            <a:pPr algn="ctr"/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พร้อม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** </a:t>
            </a:r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แบบสำรวจคุณลักษณะบัณฑิต และ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** </a:t>
            </a:r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แบบแจ้งรายชื่อนักศึกษาที่</a:t>
            </a:r>
            <a:r>
              <a:rPr lang="th-TH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ผ่านสห</a:t>
            </a:r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กิจฯ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(SE-CO-004)</a:t>
            </a:r>
            <a:endParaRPr lang="th-TH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6" name="ลูกศรขวา 5"/>
          <p:cNvSpPr/>
          <p:nvPr/>
        </p:nvSpPr>
        <p:spPr>
          <a:xfrm>
            <a:off x="214282" y="4500570"/>
            <a:ext cx="3643338" cy="1952766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357158" y="5000636"/>
            <a:ext cx="2997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ฝึกปฏิบัติงานระหว่าง</a:t>
            </a:r>
          </a:p>
          <a:p>
            <a:pPr algn="ctr"/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วันจันทร์ที่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27 </a:t>
            </a:r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พฤศจิกายน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2560 </a:t>
            </a:r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จนถึงวันศุกร์ที่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23</a:t>
            </a:r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 มีนาคม 25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60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088349" cy="527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142844" y="142852"/>
            <a:ext cx="6715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เอก</a:t>
            </a:r>
            <a:r>
              <a:rPr lang="th-TH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สารสห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กิจศึกษา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(SE-CO-001)</a:t>
            </a:r>
            <a:endParaRPr lang="th-TH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r>
              <a:rPr lang="th-TH" sz="2000" b="1" dirty="0" smtClean="0">
                <a:latin typeface="TH Niramit AS" pitchFamily="2" charset="-34"/>
                <a:cs typeface="TH Niramit AS" pitchFamily="2" charset="-34"/>
              </a:rPr>
              <a:t>(</a:t>
            </a:r>
            <a:r>
              <a:rPr lang="en-US" sz="2000" b="1" dirty="0" smtClean="0">
                <a:latin typeface="TH Niramit AS" pitchFamily="2" charset="-34"/>
                <a:cs typeface="TH Niramit AS" pitchFamily="2" charset="-34"/>
                <a:hlinkClick r:id="rId3"/>
              </a:rPr>
              <a:t>http://www.softengthai.com/Download.html</a:t>
            </a:r>
            <a:r>
              <a:rPr lang="th-TH" sz="2000" b="1" dirty="0" smtClean="0">
                <a:latin typeface="TH Niramit AS" pitchFamily="2" charset="-34"/>
                <a:cs typeface="TH Niramit AS" pitchFamily="2" charset="-34"/>
              </a:rPr>
              <a:t>)</a:t>
            </a:r>
          </a:p>
        </p:txBody>
      </p:sp>
      <p:sp>
        <p:nvSpPr>
          <p:cNvPr id="4" name="กระจาย 2 3"/>
          <p:cNvSpPr/>
          <p:nvPr/>
        </p:nvSpPr>
        <p:spPr>
          <a:xfrm>
            <a:off x="5572132" y="714356"/>
            <a:ext cx="2071702" cy="1143008"/>
          </a:xfrm>
          <a:prstGeom prst="irregularSeal2">
            <a:avLst/>
          </a:prstGeom>
          <a:solidFill>
            <a:srgbClr val="0000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OK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42844" y="142852"/>
            <a:ext cx="8286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เอก</a:t>
            </a:r>
            <a:r>
              <a:rPr lang="th-TH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สารสห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กิจศึกษา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(SE-CO-002, 003, 004)</a:t>
            </a:r>
            <a:endParaRPr lang="th-TH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r>
              <a:rPr lang="th-TH" sz="2000" b="1" dirty="0" smtClean="0">
                <a:latin typeface="TH Niramit AS" pitchFamily="2" charset="-34"/>
                <a:cs typeface="TH Niramit AS" pitchFamily="2" charset="-34"/>
              </a:rPr>
              <a:t>(</a:t>
            </a:r>
            <a:r>
              <a:rPr lang="en-US" sz="2000" b="1" dirty="0" smtClean="0">
                <a:latin typeface="TH Niramit AS" pitchFamily="2" charset="-34"/>
                <a:cs typeface="TH Niramit AS" pitchFamily="2" charset="-34"/>
                <a:hlinkClick r:id="rId2"/>
              </a:rPr>
              <a:t>http://www.softengthai.com/Download.html</a:t>
            </a:r>
            <a:r>
              <a:rPr lang="th-TH" sz="2000" b="1" dirty="0" smtClean="0">
                <a:latin typeface="TH Niramit AS" pitchFamily="2" charset="-34"/>
                <a:cs typeface="TH Niramit AS" pitchFamily="2" charset="-34"/>
              </a:rPr>
              <a:t>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25" y="1184896"/>
            <a:ext cx="4357718" cy="567310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642917"/>
            <a:ext cx="4500562" cy="5875959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2714620"/>
            <a:ext cx="4714908" cy="3989538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</p:pic>
      <p:sp>
        <p:nvSpPr>
          <p:cNvPr id="6" name="กระจาย 2 5"/>
          <p:cNvSpPr/>
          <p:nvPr/>
        </p:nvSpPr>
        <p:spPr>
          <a:xfrm>
            <a:off x="357158" y="2357430"/>
            <a:ext cx="1428760" cy="857256"/>
          </a:xfrm>
          <a:prstGeom prst="irregularSeal2">
            <a:avLst/>
          </a:prstGeom>
          <a:solidFill>
            <a:srgbClr val="0000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OK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7" name="กระจาย 2 6"/>
          <p:cNvSpPr/>
          <p:nvPr/>
        </p:nvSpPr>
        <p:spPr>
          <a:xfrm>
            <a:off x="6929454" y="1571612"/>
            <a:ext cx="1428760" cy="857256"/>
          </a:xfrm>
          <a:prstGeom prst="irregularSeal2">
            <a:avLst/>
          </a:prstGeom>
          <a:solidFill>
            <a:srgbClr val="0000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OK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8" name="กระจาย 2 7"/>
          <p:cNvSpPr/>
          <p:nvPr/>
        </p:nvSpPr>
        <p:spPr>
          <a:xfrm>
            <a:off x="4714876" y="4572008"/>
            <a:ext cx="1428760" cy="857256"/>
          </a:xfrm>
          <a:prstGeom prst="irregularSeal2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No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42844" y="142852"/>
            <a:ext cx="828680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เอก</a:t>
            </a:r>
            <a:r>
              <a:rPr lang="th-TH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สารสห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กิจศึกษา 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(SE-CO-007)</a:t>
            </a:r>
            <a:endParaRPr lang="th-TH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r>
              <a:rPr lang="th-TH" sz="2000" b="1" dirty="0" smtClean="0">
                <a:latin typeface="TH Niramit AS" pitchFamily="2" charset="-34"/>
                <a:cs typeface="TH Niramit AS" pitchFamily="2" charset="-34"/>
              </a:rPr>
              <a:t>(</a:t>
            </a:r>
            <a:r>
              <a:rPr lang="en-US" sz="2000" b="1" dirty="0" smtClean="0">
                <a:latin typeface="TH Niramit AS" pitchFamily="2" charset="-34"/>
                <a:cs typeface="TH Niramit AS" pitchFamily="2" charset="-34"/>
                <a:hlinkClick r:id="rId2"/>
              </a:rPr>
              <a:t>http://www.softengthai.com/Download.html</a:t>
            </a:r>
            <a:r>
              <a:rPr lang="th-TH" sz="2000" b="1" dirty="0" smtClean="0">
                <a:latin typeface="TH Niramit AS" pitchFamily="2" charset="-34"/>
                <a:cs typeface="TH Niramit AS" pitchFamily="2" charset="-34"/>
              </a:rPr>
              <a:t>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8982" y="84977"/>
            <a:ext cx="4834179" cy="671514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9" name="คำบรรยายภาพแบบสี่เหลี่ยม 8"/>
          <p:cNvSpPr/>
          <p:nvPr/>
        </p:nvSpPr>
        <p:spPr>
          <a:xfrm>
            <a:off x="285720" y="4500570"/>
            <a:ext cx="3071834" cy="1357322"/>
          </a:xfrm>
          <a:prstGeom prst="wedgeRectCallout">
            <a:avLst>
              <a:gd name="adj1" fmla="val 114062"/>
              <a:gd name="adj2" fmla="val -1775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 smtClean="0">
                <a:latin typeface="TH Niramit AS" pitchFamily="2" charset="-34"/>
                <a:cs typeface="TH Niramit AS" pitchFamily="2" charset="-34"/>
              </a:rPr>
              <a:t>รายละเอียดเนื้องานที่จะพัฒนา</a:t>
            </a:r>
          </a:p>
          <a:p>
            <a:r>
              <a:rPr lang="th-TH" sz="2400" b="1" dirty="0" smtClean="0">
                <a:latin typeface="TH Niramit AS" pitchFamily="2" charset="-34"/>
                <a:cs typeface="TH Niramit AS" pitchFamily="2" charset="-34"/>
              </a:rPr>
              <a:t>- ขอบเขตของซอฟต์แวร์</a:t>
            </a:r>
            <a:endParaRPr lang="th-TH" sz="2400" b="1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10" name="คำบรรยายภาพแบบสี่เหลี่ยม 9"/>
          <p:cNvSpPr/>
          <p:nvPr/>
        </p:nvSpPr>
        <p:spPr>
          <a:xfrm>
            <a:off x="285720" y="2786058"/>
            <a:ext cx="3071834" cy="1357322"/>
          </a:xfrm>
          <a:prstGeom prst="wedgeRectCallout">
            <a:avLst>
              <a:gd name="adj1" fmla="val 112178"/>
              <a:gd name="adj2" fmla="val 4279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 smtClean="0">
                <a:latin typeface="TH Niramit AS" pitchFamily="2" charset="-34"/>
                <a:cs typeface="TH Niramit AS" pitchFamily="2" charset="-34"/>
              </a:rPr>
              <a:t>ชื่อของการพัฒนาซอฟต์แวร์ ภาษาไทย และ ภาษาอังกฤษ</a:t>
            </a:r>
            <a:endParaRPr lang="th-TH" sz="2400" b="1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11" name="วงรี 10"/>
          <p:cNvSpPr/>
          <p:nvPr/>
        </p:nvSpPr>
        <p:spPr>
          <a:xfrm>
            <a:off x="6143636" y="5786454"/>
            <a:ext cx="2643206" cy="928694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noFill/>
            </a:endParaRPr>
          </a:p>
        </p:txBody>
      </p:sp>
      <p:sp>
        <p:nvSpPr>
          <p:cNvPr id="12" name="คำบรรยายภาพแบบสี่เหลี่ยม 11"/>
          <p:cNvSpPr/>
          <p:nvPr/>
        </p:nvSpPr>
        <p:spPr>
          <a:xfrm>
            <a:off x="285720" y="6000768"/>
            <a:ext cx="3071834" cy="642942"/>
          </a:xfrm>
          <a:prstGeom prst="wedgeRectCallout">
            <a:avLst>
              <a:gd name="adj1" fmla="val 145336"/>
              <a:gd name="adj2" fmla="val -15954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พนักงานที่ปรึกษา/พี่เลี้ยง</a:t>
            </a:r>
            <a:endParaRPr lang="th-TH" sz="24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1110" y="121690"/>
            <a:ext cx="4775625" cy="666408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142844" y="142852"/>
            <a:ext cx="828680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เอก</a:t>
            </a:r>
            <a:r>
              <a:rPr lang="th-TH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สารสห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กิจศึกษา 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(SE-CO-008)</a:t>
            </a:r>
            <a:endParaRPr lang="th-TH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r>
              <a:rPr lang="th-TH" sz="2000" b="1" dirty="0" smtClean="0">
                <a:latin typeface="TH Niramit AS" pitchFamily="2" charset="-34"/>
                <a:cs typeface="TH Niramit AS" pitchFamily="2" charset="-34"/>
              </a:rPr>
              <a:t>(</a:t>
            </a:r>
            <a:r>
              <a:rPr lang="en-US" sz="2000" b="1" dirty="0" smtClean="0">
                <a:latin typeface="TH Niramit AS" pitchFamily="2" charset="-34"/>
                <a:cs typeface="TH Niramit AS" pitchFamily="2" charset="-34"/>
                <a:hlinkClick r:id="rId3"/>
              </a:rPr>
              <a:t>http://www.softengthai.com/Download.html</a:t>
            </a:r>
            <a:r>
              <a:rPr lang="th-TH" sz="2000" b="1" dirty="0" smtClean="0">
                <a:latin typeface="TH Niramit AS" pitchFamily="2" charset="-34"/>
                <a:cs typeface="TH Niramit AS" pitchFamily="2" charset="-34"/>
              </a:rPr>
              <a:t>)</a:t>
            </a:r>
          </a:p>
        </p:txBody>
      </p:sp>
      <p:sp>
        <p:nvSpPr>
          <p:cNvPr id="10" name="คำบรรยายภาพแบบสี่เหลี่ยม 9"/>
          <p:cNvSpPr/>
          <p:nvPr/>
        </p:nvSpPr>
        <p:spPr>
          <a:xfrm>
            <a:off x="285720" y="2786058"/>
            <a:ext cx="3494192" cy="1357322"/>
          </a:xfrm>
          <a:prstGeom prst="wedgeRectCallout">
            <a:avLst>
              <a:gd name="adj1" fmla="val 103888"/>
              <a:gd name="adj2" fmla="val 1806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Niramit AS" pitchFamily="2" charset="-34"/>
                <a:cs typeface="TH Niramit AS" pitchFamily="2" charset="-34"/>
              </a:rPr>
              <a:t>การวางแผนในการดำเนินงาน </a:t>
            </a:r>
          </a:p>
          <a:p>
            <a:pPr algn="ctr"/>
            <a:r>
              <a:rPr lang="th-TH" sz="2400" b="1" dirty="0" smtClean="0">
                <a:latin typeface="TH Niramit AS" pitchFamily="2" charset="-34"/>
                <a:cs typeface="TH Niramit AS" pitchFamily="2" charset="-34"/>
              </a:rPr>
              <a:t>ในระยะเวลา 4 เดือน </a:t>
            </a:r>
          </a:p>
          <a:p>
            <a:pPr algn="ctr"/>
            <a:r>
              <a:rPr lang="en-US" sz="2400" b="1" dirty="0" smtClean="0">
                <a:latin typeface="TH Niramit AS" pitchFamily="2" charset="-34"/>
                <a:cs typeface="TH Niramit AS" pitchFamily="2" charset="-34"/>
              </a:rPr>
              <a:t>27 </a:t>
            </a:r>
            <a:r>
              <a:rPr lang="th-TH" sz="2400" b="1" dirty="0" smtClean="0">
                <a:latin typeface="TH Niramit AS" pitchFamily="2" charset="-34"/>
                <a:cs typeface="TH Niramit AS" pitchFamily="2" charset="-34"/>
              </a:rPr>
              <a:t>พฤศจิกายน </a:t>
            </a:r>
            <a:r>
              <a:rPr lang="en-US" sz="2400" b="1" dirty="0" smtClean="0">
                <a:latin typeface="TH Niramit AS" pitchFamily="2" charset="-34"/>
                <a:cs typeface="TH Niramit AS" pitchFamily="2" charset="-34"/>
              </a:rPr>
              <a:t>60 </a:t>
            </a:r>
            <a:r>
              <a:rPr lang="th-TH" sz="2400" b="1" dirty="0" smtClean="0">
                <a:latin typeface="TH Niramit AS" pitchFamily="2" charset="-34"/>
                <a:cs typeface="TH Niramit AS" pitchFamily="2" charset="-34"/>
              </a:rPr>
              <a:t>– </a:t>
            </a:r>
            <a:r>
              <a:rPr lang="en-US" sz="2400" b="1" dirty="0" smtClean="0">
                <a:latin typeface="TH Niramit AS" pitchFamily="2" charset="-34"/>
                <a:cs typeface="TH Niramit AS" pitchFamily="2" charset="-34"/>
              </a:rPr>
              <a:t>23 </a:t>
            </a:r>
            <a:r>
              <a:rPr lang="th-TH" sz="2400" b="1" dirty="0" smtClean="0">
                <a:latin typeface="TH Niramit AS" pitchFamily="2" charset="-34"/>
                <a:cs typeface="TH Niramit AS" pitchFamily="2" charset="-34"/>
              </a:rPr>
              <a:t>มีนาคม </a:t>
            </a:r>
            <a:r>
              <a:rPr lang="en-US" sz="2400" b="1" dirty="0" smtClean="0">
                <a:latin typeface="TH Niramit AS" pitchFamily="2" charset="-34"/>
                <a:cs typeface="TH Niramit AS" pitchFamily="2" charset="-34"/>
              </a:rPr>
              <a:t>61</a:t>
            </a:r>
            <a:endParaRPr lang="th-TH" sz="2400" b="1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11" name="วงรี 10"/>
          <p:cNvSpPr/>
          <p:nvPr/>
        </p:nvSpPr>
        <p:spPr>
          <a:xfrm>
            <a:off x="6357950" y="5929330"/>
            <a:ext cx="2428892" cy="785818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noFill/>
            </a:endParaRPr>
          </a:p>
        </p:txBody>
      </p:sp>
      <p:sp>
        <p:nvSpPr>
          <p:cNvPr id="12" name="คำบรรยายภาพแบบสี่เหลี่ยม 11"/>
          <p:cNvSpPr/>
          <p:nvPr/>
        </p:nvSpPr>
        <p:spPr>
          <a:xfrm>
            <a:off x="285720" y="6000768"/>
            <a:ext cx="3494192" cy="642942"/>
          </a:xfrm>
          <a:prstGeom prst="wedgeRectCallout">
            <a:avLst>
              <a:gd name="adj1" fmla="val 145336"/>
              <a:gd name="adj2" fmla="val -15954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พนักงานที่ปรึกษา/พี่เลี้ยง</a:t>
            </a:r>
            <a:endParaRPr lang="th-TH" sz="24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42844" y="142852"/>
            <a:ext cx="8286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เอก</a:t>
            </a:r>
            <a:r>
              <a:rPr lang="th-TH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สารสห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กิจศึกษา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(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สมุดคู่มือปฏิบัติงาน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: SE-CO-009)</a:t>
            </a:r>
            <a:endParaRPr lang="th-TH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r>
              <a:rPr lang="th-TH" sz="2000" b="1" dirty="0" smtClean="0">
                <a:latin typeface="TH Niramit AS" pitchFamily="2" charset="-34"/>
                <a:cs typeface="TH Niramit AS" pitchFamily="2" charset="-34"/>
              </a:rPr>
              <a:t>(</a:t>
            </a:r>
            <a:r>
              <a:rPr lang="en-US" sz="2000" b="1" dirty="0" smtClean="0">
                <a:latin typeface="TH Niramit AS" pitchFamily="2" charset="-34"/>
                <a:cs typeface="TH Niramit AS" pitchFamily="2" charset="-34"/>
                <a:hlinkClick r:id="rId2"/>
              </a:rPr>
              <a:t>http://www.softengthai.com/Download.html</a:t>
            </a:r>
            <a:r>
              <a:rPr lang="th-TH" sz="2000" b="1" dirty="0" smtClean="0">
                <a:latin typeface="TH Niramit AS" pitchFamily="2" charset="-34"/>
                <a:cs typeface="TH Niramit AS" pitchFamily="2" charset="-34"/>
              </a:rPr>
              <a:t>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6048400" cy="559327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732240" y="3573016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27 </a:t>
            </a:r>
            <a:r>
              <a:rPr lang="th-TH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พฤศจิกายน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2560</a:t>
            </a:r>
            <a:endParaRPr lang="th-TH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0232" y="4221088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23 </a:t>
            </a:r>
            <a:r>
              <a:rPr lang="th-TH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มีนาคม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2561</a:t>
            </a:r>
            <a:endParaRPr lang="th-TH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508104" y="3789040"/>
            <a:ext cx="1152128" cy="21602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5580112" y="4293096"/>
            <a:ext cx="1080120" cy="43204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076056" y="4725144"/>
            <a:ext cx="1584176" cy="72008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00073" y="5085184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640 </a:t>
            </a:r>
            <a:r>
              <a:rPr lang="th-TH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ชั่วโมง</a:t>
            </a:r>
          </a:p>
          <a:p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(</a:t>
            </a:r>
            <a:r>
              <a:rPr lang="th-TH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รวม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4 </a:t>
            </a:r>
            <a:r>
              <a:rPr lang="th-TH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เดือน)</a:t>
            </a:r>
            <a:endParaRPr lang="th-TH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6582" y="214290"/>
            <a:ext cx="5818354" cy="644601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142844" y="142852"/>
            <a:ext cx="392909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เอก</a:t>
            </a:r>
            <a:r>
              <a:rPr lang="th-TH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สารสห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กิจศึกษา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(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สมุดคู่มือปฏิบัติงาน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: 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SE-CO-009)</a:t>
            </a: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r>
              <a:rPr lang="th-TH" sz="2000" b="1" dirty="0" smtClean="0">
                <a:latin typeface="TH Niramit AS" pitchFamily="2" charset="-34"/>
                <a:cs typeface="TH Niramit AS" pitchFamily="2" charset="-34"/>
              </a:rPr>
              <a:t>(</a:t>
            </a:r>
            <a:r>
              <a:rPr lang="en-US" sz="2000" b="1" dirty="0" smtClean="0">
                <a:latin typeface="TH Niramit AS" pitchFamily="2" charset="-34"/>
                <a:cs typeface="TH Niramit AS" pitchFamily="2" charset="-34"/>
                <a:hlinkClick r:id="rId3"/>
              </a:rPr>
              <a:t>http://www.softengthai.com/Download.html</a:t>
            </a:r>
            <a:r>
              <a:rPr lang="th-TH" sz="2000" b="1" dirty="0" smtClean="0">
                <a:latin typeface="TH Niramit AS" pitchFamily="2" charset="-34"/>
                <a:cs typeface="TH Niramit AS" pitchFamily="2" charset="-34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8053" y="285728"/>
            <a:ext cx="5881613" cy="621510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142844" y="142852"/>
            <a:ext cx="392909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เอก</a:t>
            </a:r>
            <a:r>
              <a:rPr lang="th-TH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สารสห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กิจศึกษา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(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สมุดคู่มือปฏิบัติงาน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: 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SE-CO-009)</a:t>
            </a: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r>
              <a:rPr lang="th-TH" sz="2000" b="1" dirty="0" smtClean="0">
                <a:latin typeface="TH Niramit AS" pitchFamily="2" charset="-34"/>
                <a:cs typeface="TH Niramit AS" pitchFamily="2" charset="-34"/>
              </a:rPr>
              <a:t>(</a:t>
            </a:r>
            <a:r>
              <a:rPr lang="en-US" sz="2000" b="1" dirty="0" smtClean="0">
                <a:latin typeface="TH Niramit AS" pitchFamily="2" charset="-34"/>
                <a:cs typeface="TH Niramit AS" pitchFamily="2" charset="-34"/>
                <a:hlinkClick r:id="rId3"/>
              </a:rPr>
              <a:t>http://www.softengthai.com/Download.html</a:t>
            </a:r>
            <a:r>
              <a:rPr lang="th-TH" sz="2000" b="1" dirty="0" smtClean="0">
                <a:latin typeface="TH Niramit AS" pitchFamily="2" charset="-34"/>
                <a:cs typeface="TH Niramit AS" pitchFamily="2" charset="-34"/>
              </a:rPr>
              <a:t>)</a:t>
            </a:r>
          </a:p>
        </p:txBody>
      </p:sp>
      <p:sp>
        <p:nvSpPr>
          <p:cNvPr id="5" name="วงรี 4"/>
          <p:cNvSpPr/>
          <p:nvPr/>
        </p:nvSpPr>
        <p:spPr>
          <a:xfrm>
            <a:off x="7572396" y="1928802"/>
            <a:ext cx="1000132" cy="185738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357158" y="2143116"/>
            <a:ext cx="1928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ลงบันทึกการปฏิบัติงานในแต่ละวัน โดยละเอียด</a:t>
            </a:r>
            <a:endParaRPr lang="th-TH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7" name="ลูกศรซ้าย 6"/>
          <p:cNvSpPr/>
          <p:nvPr/>
        </p:nvSpPr>
        <p:spPr>
          <a:xfrm rot="10800000">
            <a:off x="2357422" y="2571744"/>
            <a:ext cx="2500330" cy="357190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7765548" y="2357430"/>
            <a:ext cx="3571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?</a:t>
            </a:r>
            <a:endParaRPr lang="th-TH" sz="6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4857760"/>
            <a:ext cx="2643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พนักงานที่ปรึกษา/พี่เลี้ยง โดยต้องมีลายเซ็นครบถ้วนเมื่อมีการนิเทศ </a:t>
            </a:r>
            <a:r>
              <a:rPr lang="th-TH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นศ.</a:t>
            </a:r>
            <a:endParaRPr lang="th-TH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10" name="ลูกศรซ้าย 9"/>
          <p:cNvSpPr/>
          <p:nvPr/>
        </p:nvSpPr>
        <p:spPr>
          <a:xfrm rot="9328503">
            <a:off x="2563977" y="4375584"/>
            <a:ext cx="4982712" cy="357190"/>
          </a:xfrm>
          <a:prstGeom prst="left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27325"/>
            <a:ext cx="5314950" cy="65627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142844" y="142852"/>
            <a:ext cx="392909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เอก</a:t>
            </a:r>
            <a:r>
              <a:rPr lang="th-TH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สารสห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กิจศึกษา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(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สมุดคู่มือปฏิบัติงาน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: 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SE-CO-009)</a:t>
            </a: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r>
              <a:rPr lang="th-TH" sz="2000" b="1" dirty="0" smtClean="0">
                <a:latin typeface="TH Niramit AS" pitchFamily="2" charset="-34"/>
                <a:cs typeface="TH Niramit AS" pitchFamily="2" charset="-34"/>
              </a:rPr>
              <a:t>(</a:t>
            </a:r>
            <a:r>
              <a:rPr lang="en-US" sz="2000" b="1" dirty="0" smtClean="0">
                <a:latin typeface="TH Niramit AS" pitchFamily="2" charset="-34"/>
                <a:cs typeface="TH Niramit AS" pitchFamily="2" charset="-34"/>
                <a:hlinkClick r:id="rId3"/>
              </a:rPr>
              <a:t>http://www.softengthai.com/Download.html</a:t>
            </a:r>
            <a:r>
              <a:rPr lang="th-TH" sz="2000" b="1" dirty="0" smtClean="0">
                <a:latin typeface="TH Niramit AS" pitchFamily="2" charset="-34"/>
                <a:cs typeface="TH Niramit AS" pitchFamily="2" charset="-34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158" y="2143116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ประโยชน์ที่ได้รับ</a:t>
            </a:r>
            <a:endParaRPr lang="th-TH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7" name="ลูกศรซ้าย 6"/>
          <p:cNvSpPr/>
          <p:nvPr/>
        </p:nvSpPr>
        <p:spPr>
          <a:xfrm rot="9505487">
            <a:off x="2500298" y="1714488"/>
            <a:ext cx="2428892" cy="357190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357158" y="3643314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ปัญหาที่พบระหว่างฝึก</a:t>
            </a:r>
            <a:endParaRPr lang="th-TH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11" name="ลูกศรซ้าย 10"/>
          <p:cNvSpPr/>
          <p:nvPr/>
        </p:nvSpPr>
        <p:spPr>
          <a:xfrm rot="9505487">
            <a:off x="2623758" y="3220125"/>
            <a:ext cx="2428892" cy="357190"/>
          </a:xfrm>
          <a:prstGeom prst="left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357158" y="5286387"/>
            <a:ext cx="3071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ข้อเสนอแนะ</a:t>
            </a:r>
          </a:p>
          <a:p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(สำหรับแก้ปัญหาแก่รุ่นน้อง)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13" name="ลูกศรซ้าย 12"/>
          <p:cNvSpPr/>
          <p:nvPr/>
        </p:nvSpPr>
        <p:spPr>
          <a:xfrm rot="9505487">
            <a:off x="2623758" y="4863198"/>
            <a:ext cx="2428892" cy="357190"/>
          </a:xfrm>
          <a:prstGeom prst="leftArrow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918" y="428604"/>
            <a:ext cx="671517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สห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กิจศึกษาคืออะไร</a:t>
            </a:r>
          </a:p>
          <a:p>
            <a:endParaRPr lang="th-TH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3600" b="1" dirty="0" err="1" smtClean="0">
                <a:latin typeface="TH Niramit AS" pitchFamily="2" charset="-34"/>
                <a:cs typeface="TH Niramit AS" pitchFamily="2" charset="-34"/>
              </a:rPr>
              <a:t>สห</a:t>
            </a:r>
            <a:r>
              <a:rPr lang="th-TH" sz="3600" b="1" dirty="0" smtClean="0">
                <a:latin typeface="TH Niramit AS" pitchFamily="2" charset="-34"/>
                <a:cs typeface="TH Niramit AS" pitchFamily="2" charset="-34"/>
              </a:rPr>
              <a:t>กิจศึกษาคือ ระบบการศึกษาที่ทำร่วมกันระหว่างมหาวิทยาลัยกับสถานประกอบการอย่างเป็นระบบ เป็นระบบการศึกษาที่เน้นการปฏิบัติงานจริงในสถานประกอบการ (</a:t>
            </a:r>
            <a:r>
              <a:rPr lang="en-US" sz="3600" b="1" dirty="0" smtClean="0">
                <a:latin typeface="TH Niramit AS" pitchFamily="2" charset="-34"/>
                <a:cs typeface="TH Niramit AS" pitchFamily="2" charset="-34"/>
              </a:rPr>
              <a:t>work Based Learning) </a:t>
            </a:r>
            <a:r>
              <a:rPr lang="th-TH" sz="3600" b="1" dirty="0" smtClean="0">
                <a:latin typeface="TH Niramit AS" pitchFamily="2" charset="-34"/>
                <a:cs typeface="TH Niramit AS" pitchFamily="2" charset="-34"/>
              </a:rPr>
              <a:t>หรือการจัดการศึกษาเชิง</a:t>
            </a:r>
            <a:r>
              <a:rPr lang="th-TH" sz="3600" b="1" dirty="0" err="1" smtClean="0">
                <a:latin typeface="TH Niramit AS" pitchFamily="2" charset="-34"/>
                <a:cs typeface="TH Niramit AS" pitchFamily="2" charset="-34"/>
              </a:rPr>
              <a:t>บูรณา</a:t>
            </a:r>
            <a:r>
              <a:rPr lang="th-TH" sz="3600" b="1" dirty="0" smtClean="0">
                <a:latin typeface="TH Niramit AS" pitchFamily="2" charset="-34"/>
                <a:cs typeface="TH Niramit AS" pitchFamily="2" charset="-34"/>
              </a:rPr>
              <a:t>การ (ผสมผสาน) การเรียนกับการปฏิบัติงาน (</a:t>
            </a:r>
            <a:r>
              <a:rPr lang="en-US" sz="3600" b="1" dirty="0" smtClean="0">
                <a:latin typeface="TH Niramit AS" pitchFamily="2" charset="-34"/>
                <a:cs typeface="TH Niramit AS" pitchFamily="2" charset="-34"/>
              </a:rPr>
              <a:t>Work Integrated Learning : WIL)</a:t>
            </a:r>
            <a:endParaRPr lang="th-TH" sz="3600" b="1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42844" y="142852"/>
            <a:ext cx="644538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เอก</a:t>
            </a:r>
            <a:r>
              <a:rPr lang="th-TH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สารสห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กิจศึกษา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(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ราย</a:t>
            </a:r>
            <a:r>
              <a:rPr lang="th-TH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งานสห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กิจ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: SE-CO-010)</a:t>
            </a: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endPara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r>
              <a:rPr lang="th-TH" sz="2000" b="1" dirty="0" smtClean="0">
                <a:latin typeface="TH Niramit AS" pitchFamily="2" charset="-34"/>
                <a:cs typeface="TH Niramit AS" pitchFamily="2" charset="-34"/>
              </a:rPr>
              <a:t>รายละเอียดเอกสารจากเว็บไซต์ศูนย์</a:t>
            </a:r>
            <a:r>
              <a:rPr lang="th-TH" sz="2000" b="1" dirty="0" err="1" smtClean="0">
                <a:latin typeface="TH Niramit AS" pitchFamily="2" charset="-34"/>
                <a:cs typeface="TH Niramit AS" pitchFamily="2" charset="-34"/>
              </a:rPr>
              <a:t>สห</a:t>
            </a:r>
            <a:r>
              <a:rPr lang="th-TH" sz="2000" b="1" dirty="0" smtClean="0">
                <a:latin typeface="TH Niramit AS" pitchFamily="2" charset="-34"/>
                <a:cs typeface="TH Niramit AS" pitchFamily="2" charset="-34"/>
              </a:rPr>
              <a:t>กิจศึกษา(</a:t>
            </a:r>
            <a:r>
              <a:rPr lang="en-US" sz="2000" b="1" dirty="0" smtClean="0">
                <a:latin typeface="TH Niramit AS" pitchFamily="2" charset="-34"/>
                <a:cs typeface="TH Niramit AS" pitchFamily="2" charset="-34"/>
                <a:hlinkClick r:id="rId2"/>
              </a:rPr>
              <a:t>http://www.wianglagon.lpru.ac.th/coopcenter/cel1/index_main.html</a:t>
            </a:r>
            <a:r>
              <a:rPr lang="th-TH" sz="2000" b="1" dirty="0" smtClean="0">
                <a:latin typeface="TH Niramit AS" pitchFamily="2" charset="-34"/>
                <a:cs typeface="TH Niramit AS" pitchFamily="2" charset="-34"/>
              </a:rPr>
              <a:t>)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9469" y="167991"/>
            <a:ext cx="3853556" cy="570928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1412776"/>
            <a:ext cx="5004048" cy="4524315"/>
          </a:xfrm>
          <a:prstGeom prst="rect">
            <a:avLst/>
          </a:prstGeom>
          <a:solidFill>
            <a:srgbClr val="FE944C"/>
          </a:solidFill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จำนวน </a:t>
            </a:r>
            <a:r>
              <a:rPr lang="en-US" sz="2400" dirty="0" smtClean="0">
                <a:latin typeface="TH Niramit AS" pitchFamily="2" charset="-34"/>
                <a:cs typeface="TH Niramit AS" pitchFamily="2" charset="-34"/>
              </a:rPr>
              <a:t>3 </a:t>
            </a: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เล่ม (สาขา/ศูนย์</a:t>
            </a:r>
            <a:r>
              <a:rPr lang="th-TH" sz="2400" dirty="0" err="1" smtClean="0">
                <a:latin typeface="TH Niramit AS" pitchFamily="2" charset="-34"/>
                <a:cs typeface="TH Niramit AS" pitchFamily="2" charset="-34"/>
              </a:rPr>
              <a:t>สห</a:t>
            </a: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กิจ/สถานประกอบการ)</a:t>
            </a:r>
          </a:p>
          <a:p>
            <a:pPr marL="355600" indent="-355600"/>
            <a:r>
              <a:rPr lang="th-TH" sz="2400" b="1" u="sng" dirty="0" smtClean="0">
                <a:latin typeface="TH Niramit AS" pitchFamily="2" charset="-34"/>
                <a:cs typeface="TH Niramit AS" pitchFamily="2" charset="-34"/>
              </a:rPr>
              <a:t>ส่วนแรก</a:t>
            </a:r>
          </a:p>
          <a:p>
            <a:pPr marL="355600" indent="-355600">
              <a:buFontTx/>
              <a:buChar char="-"/>
            </a:pP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ปก</a:t>
            </a:r>
            <a:r>
              <a:rPr lang="en-US" sz="2400" dirty="0" smtClean="0">
                <a:latin typeface="TH Niramit AS" pitchFamily="2" charset="-34"/>
                <a:cs typeface="TH Niramit AS" pitchFamily="2" charset="-34"/>
              </a:rPr>
              <a:t>+</a:t>
            </a: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กิตติกรรมประกาศ</a:t>
            </a:r>
            <a:r>
              <a:rPr lang="en-US" sz="2400" dirty="0" smtClean="0">
                <a:latin typeface="TH Niramit AS" pitchFamily="2" charset="-34"/>
                <a:cs typeface="TH Niramit AS" pitchFamily="2" charset="-34"/>
              </a:rPr>
              <a:t>+</a:t>
            </a: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บทคัดย่อ</a:t>
            </a:r>
            <a:r>
              <a:rPr lang="en-US" sz="2400" dirty="0" smtClean="0">
                <a:latin typeface="TH Niramit AS" pitchFamily="2" charset="-34"/>
                <a:cs typeface="TH Niramit AS" pitchFamily="2" charset="-34"/>
              </a:rPr>
              <a:t> +</a:t>
            </a: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สารบัญ ฯ </a:t>
            </a:r>
          </a:p>
          <a:p>
            <a:pPr marL="355600" indent="-355600"/>
            <a:r>
              <a:rPr lang="th-TH" sz="2400" b="1" u="sng" dirty="0" smtClean="0">
                <a:latin typeface="TH Niramit AS" pitchFamily="2" charset="-34"/>
                <a:cs typeface="TH Niramit AS" pitchFamily="2" charset="-34"/>
              </a:rPr>
              <a:t>ส่วนเนื้อหา</a:t>
            </a:r>
          </a:p>
          <a:p>
            <a:pPr marL="355600" indent="-355600">
              <a:buFontTx/>
              <a:buChar char="-"/>
            </a:pP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บทที่ 1 ข้อมูลทั่วไปสถานประอบการ</a:t>
            </a:r>
          </a:p>
          <a:p>
            <a:pPr marL="355600" indent="-355600">
              <a:buFontTx/>
              <a:buChar char="-"/>
            </a:pP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บทที่ 2 แนวคิดและทฤษฎีที่นำมาใช้ในการปฏิบัติงาน</a:t>
            </a:r>
          </a:p>
          <a:p>
            <a:pPr marL="355600" indent="-355600"/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	</a:t>
            </a:r>
            <a:r>
              <a:rPr lang="en-US" sz="2000" dirty="0" smtClean="0">
                <a:latin typeface="TH Niramit AS" pitchFamily="2" charset="-34"/>
                <a:cs typeface="TH Niramit AS" pitchFamily="2" charset="-34"/>
              </a:rPr>
              <a:t>**</a:t>
            </a:r>
            <a:r>
              <a:rPr lang="th-TH" sz="2000" dirty="0" smtClean="0">
                <a:latin typeface="TH Niramit AS" pitchFamily="2" charset="-34"/>
                <a:cs typeface="TH Niramit AS" pitchFamily="2" charset="-34"/>
              </a:rPr>
              <a:t>การพัฒนาระบบสารสนเทศในองค์กร</a:t>
            </a:r>
            <a:r>
              <a:rPr lang="en-US" sz="2000" dirty="0" smtClean="0">
                <a:latin typeface="TH Niramit AS" pitchFamily="2" charset="-34"/>
                <a:cs typeface="TH Niramit AS" pitchFamily="2" charset="-34"/>
              </a:rPr>
              <a:t>**</a:t>
            </a:r>
            <a:endParaRPr lang="th-TH" sz="2400" dirty="0" smtClean="0">
              <a:latin typeface="TH Niramit AS" pitchFamily="2" charset="-34"/>
              <a:cs typeface="TH Niramit AS" pitchFamily="2" charset="-34"/>
            </a:endParaRPr>
          </a:p>
          <a:p>
            <a:pPr marL="355600" indent="-355600">
              <a:buFontTx/>
              <a:buChar char="-"/>
            </a:pP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บทที่ 3 กระบวนการปฏิบัติงาน</a:t>
            </a:r>
            <a:r>
              <a:rPr lang="th-TH" sz="2400" dirty="0" err="1" smtClean="0">
                <a:latin typeface="TH Niramit AS" pitchFamily="2" charset="-34"/>
                <a:cs typeface="TH Niramit AS" pitchFamily="2" charset="-34"/>
              </a:rPr>
              <a:t>สห</a:t>
            </a: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กิจศึกษา</a:t>
            </a:r>
          </a:p>
          <a:p>
            <a:pPr marL="355600" indent="-355600"/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	</a:t>
            </a:r>
            <a:r>
              <a:rPr lang="en-US" sz="2000" dirty="0" smtClean="0">
                <a:latin typeface="TH Niramit AS" pitchFamily="2" charset="-34"/>
                <a:cs typeface="TH Niramit AS" pitchFamily="2" charset="-34"/>
              </a:rPr>
              <a:t>**</a:t>
            </a:r>
            <a:r>
              <a:rPr lang="th-TH" sz="2000" dirty="0" smtClean="0">
                <a:latin typeface="TH Niramit AS" pitchFamily="2" charset="-34"/>
                <a:cs typeface="TH Niramit AS" pitchFamily="2" charset="-34"/>
              </a:rPr>
              <a:t>ตั้งแต่เริ่มติดต่อ </a:t>
            </a:r>
            <a:r>
              <a:rPr lang="en-US" sz="2000" dirty="0" smtClean="0">
                <a:latin typeface="TH Niramit AS" pitchFamily="2" charset="-34"/>
                <a:cs typeface="TH Niramit AS" pitchFamily="2" charset="-34"/>
              </a:rPr>
              <a:t>– </a:t>
            </a:r>
            <a:r>
              <a:rPr lang="th-TH" sz="2000" dirty="0" smtClean="0">
                <a:latin typeface="TH Niramit AS" pitchFamily="2" charset="-34"/>
                <a:cs typeface="TH Niramit AS" pitchFamily="2" charset="-34"/>
              </a:rPr>
              <a:t>กระบวนการพัฒนา</a:t>
            </a:r>
            <a:r>
              <a:rPr lang="en-US" sz="2000" dirty="0" smtClean="0">
                <a:latin typeface="TH Niramit AS" pitchFamily="2" charset="-34"/>
                <a:cs typeface="TH Niramit AS" pitchFamily="2" charset="-34"/>
              </a:rPr>
              <a:t>**</a:t>
            </a:r>
            <a:endParaRPr lang="th-TH" sz="2400" dirty="0" smtClean="0">
              <a:latin typeface="TH Niramit AS" pitchFamily="2" charset="-34"/>
              <a:cs typeface="TH Niramit AS" pitchFamily="2" charset="-34"/>
            </a:endParaRPr>
          </a:p>
          <a:p>
            <a:pPr marL="355600" indent="-355600">
              <a:buFontTx/>
              <a:buChar char="-"/>
            </a:pP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บทที่ </a:t>
            </a:r>
            <a:r>
              <a:rPr lang="en-US" sz="2400" dirty="0" smtClean="0">
                <a:latin typeface="TH Niramit AS" pitchFamily="2" charset="-34"/>
                <a:cs typeface="TH Niramit AS" pitchFamily="2" charset="-34"/>
              </a:rPr>
              <a:t>4 </a:t>
            </a: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ผลการปฏิบัติงาน</a:t>
            </a:r>
          </a:p>
          <a:p>
            <a:pPr marL="355600" indent="-355600">
              <a:buFontTx/>
              <a:buChar char="-"/>
            </a:pP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บทที่ 5 สรุปผลการปฏิบัติงาน</a:t>
            </a:r>
          </a:p>
          <a:p>
            <a:pPr marL="355600" indent="-355600"/>
            <a:r>
              <a:rPr lang="th-TH" sz="2400" b="1" dirty="0" smtClean="0">
                <a:latin typeface="TH Niramit AS" pitchFamily="2" charset="-34"/>
                <a:cs typeface="TH Niramit AS" pitchFamily="2" charset="-34"/>
              </a:rPr>
              <a:t>ส่วนบรรณานุกรมและภาคผนวก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22228"/>
            <a:ext cx="5286404" cy="642298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142844" y="142852"/>
            <a:ext cx="392909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เอก</a:t>
            </a:r>
            <a:r>
              <a:rPr lang="th-TH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สารสห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กิจศึกษา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(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ประเมินรายงาน</a:t>
            </a:r>
            <a:r>
              <a:rPr lang="th-TH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สห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กิจฯ 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: 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         SE-CO-011)</a:t>
            </a: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r>
              <a:rPr lang="th-TH" sz="2000" b="1" dirty="0" smtClean="0">
                <a:latin typeface="TH Niramit AS" pitchFamily="2" charset="-34"/>
                <a:cs typeface="TH Niramit AS" pitchFamily="2" charset="-34"/>
              </a:rPr>
              <a:t>(</a:t>
            </a:r>
            <a:r>
              <a:rPr lang="en-US" sz="2000" b="1" dirty="0" smtClean="0">
                <a:latin typeface="TH Niramit AS" pitchFamily="2" charset="-34"/>
                <a:cs typeface="TH Niramit AS" pitchFamily="2" charset="-34"/>
                <a:hlinkClick r:id="rId3"/>
              </a:rPr>
              <a:t>http://www.softengthai.com/Download.html</a:t>
            </a:r>
            <a:r>
              <a:rPr lang="th-TH" sz="2000" b="1" dirty="0" smtClean="0">
                <a:latin typeface="TH Niramit AS" pitchFamily="2" charset="-34"/>
                <a:cs typeface="TH Niramit AS" pitchFamily="2" charset="-34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644" y="1725602"/>
            <a:ext cx="3505224" cy="446276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marL="355600" indent="-355600"/>
            <a:r>
              <a:rPr lang="th-TH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ผู้ประเมิน </a:t>
            </a:r>
            <a:r>
              <a:rPr lang="en-US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: </a:t>
            </a:r>
            <a:r>
              <a:rPr lang="th-TH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พนักงานที่ปรึกษา/พี่เลี้ยง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644" y="2214554"/>
            <a:ext cx="3505224" cy="4339650"/>
          </a:xfrm>
          <a:prstGeom prst="rect">
            <a:avLst/>
          </a:prstGeom>
          <a:solidFill>
            <a:srgbClr val="FE944C"/>
          </a:solidFill>
        </p:spPr>
        <p:txBody>
          <a:bodyPr wrap="square" rtlCol="0">
            <a:spAutoFit/>
          </a:bodyPr>
          <a:lstStyle/>
          <a:p>
            <a:pPr marL="355600" indent="-355600"/>
            <a:r>
              <a:rPr lang="th-TH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หัวข้อประเมินที่สำคัญ</a:t>
            </a:r>
          </a:p>
          <a:p>
            <a:pPr marL="457200" indent="-457200">
              <a:buAutoNum type="arabicParenR"/>
            </a:pPr>
            <a:r>
              <a:rPr lang="th-TH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กิตติกรรมประกาศ</a:t>
            </a:r>
          </a:p>
          <a:p>
            <a:pPr marL="457200" indent="-457200">
              <a:buAutoNum type="arabicParenR"/>
            </a:pPr>
            <a:r>
              <a:rPr lang="th-TH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บทคัดย่อ</a:t>
            </a:r>
          </a:p>
          <a:p>
            <a:pPr marL="457200" indent="-457200">
              <a:buAutoNum type="arabicParenR"/>
            </a:pPr>
            <a:r>
              <a:rPr lang="th-TH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สารบัญ</a:t>
            </a:r>
          </a:p>
          <a:p>
            <a:pPr marL="457200" indent="-457200">
              <a:buAutoNum type="arabicParenR"/>
            </a:pPr>
            <a:r>
              <a:rPr lang="th-TH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วัตถุประสงค์ (บทที่ 1)</a:t>
            </a:r>
          </a:p>
          <a:p>
            <a:pPr marL="457200" indent="-457200">
              <a:buAutoNum type="arabicParenR"/>
            </a:pPr>
            <a:r>
              <a:rPr lang="th-TH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วิธีการ/ผลการศึกษา/วิเคราะห์/สรุปผล/ข้อเสนอแนะ (บทที่ 1-5)</a:t>
            </a:r>
          </a:p>
          <a:p>
            <a:pPr marL="457200" indent="-457200">
              <a:buAutoNum type="arabicParenR"/>
            </a:pPr>
            <a:r>
              <a:rPr lang="th-TH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สำนวนการเขียน</a:t>
            </a:r>
          </a:p>
          <a:p>
            <a:pPr marL="457200" indent="-457200">
              <a:buAutoNum type="arabicParenR"/>
            </a:pPr>
            <a:r>
              <a:rPr lang="th-TH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ความถูกต้อง</a:t>
            </a:r>
          </a:p>
          <a:p>
            <a:pPr marL="457200" indent="-457200">
              <a:buAutoNum type="arabicParenR"/>
            </a:pPr>
            <a:r>
              <a:rPr lang="th-TH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รูปแบบ สวยงาม</a:t>
            </a:r>
          </a:p>
          <a:p>
            <a:pPr marL="457200" indent="-457200">
              <a:buAutoNum type="arabicParenR"/>
            </a:pPr>
            <a:r>
              <a:rPr lang="th-TH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อ้างอิง</a:t>
            </a:r>
          </a:p>
          <a:p>
            <a:pPr marL="457200" indent="-457200">
              <a:buAutoNum type="arabicParenR"/>
            </a:pPr>
            <a:r>
              <a:rPr lang="th-TH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ภาคผนวก (ถ้ามี)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9025" y="0"/>
            <a:ext cx="5514975" cy="69246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142844" y="142852"/>
            <a:ext cx="392909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เอก</a:t>
            </a:r>
            <a:r>
              <a:rPr lang="th-TH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สารสห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กิจศึกษา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(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ประเมินนักศึกษา</a:t>
            </a:r>
            <a:r>
              <a:rPr lang="th-TH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สห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กิจฯ 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: 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         SE-CO-012)</a:t>
            </a: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r>
              <a:rPr lang="th-TH" sz="2000" b="1" dirty="0" smtClean="0">
                <a:latin typeface="TH Niramit AS" pitchFamily="2" charset="-34"/>
                <a:cs typeface="TH Niramit AS" pitchFamily="2" charset="-34"/>
              </a:rPr>
              <a:t>(</a:t>
            </a:r>
            <a:r>
              <a:rPr lang="en-US" sz="2000" b="1" dirty="0" smtClean="0">
                <a:latin typeface="TH Niramit AS" pitchFamily="2" charset="-34"/>
                <a:cs typeface="TH Niramit AS" pitchFamily="2" charset="-34"/>
                <a:hlinkClick r:id="rId3"/>
              </a:rPr>
              <a:t>http://www.softengthai.com/Download.html</a:t>
            </a:r>
            <a:r>
              <a:rPr lang="th-TH" sz="2000" b="1" dirty="0" smtClean="0">
                <a:latin typeface="TH Niramit AS" pitchFamily="2" charset="-34"/>
                <a:cs typeface="TH Niramit AS" pitchFamily="2" charset="-34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644" y="1725602"/>
            <a:ext cx="3433786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marL="355600" indent="-355600"/>
            <a:r>
              <a:rPr lang="th-TH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ผู้ประเมิน </a:t>
            </a:r>
            <a:r>
              <a:rPr lang="en-US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: </a:t>
            </a:r>
            <a:r>
              <a:rPr lang="th-TH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พนักงานที่ปรึกษา/พี่เลี้ยง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644" y="2214555"/>
            <a:ext cx="3433786" cy="44935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55600" indent="-355600"/>
            <a:r>
              <a:rPr lang="th-TH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หัวข้อประเมินที่สำคัญ</a:t>
            </a:r>
          </a:p>
          <a:p>
            <a:pPr marL="266700" indent="-266700">
              <a:buAutoNum type="arabicParenR"/>
            </a:pPr>
            <a:r>
              <a:rPr lang="th-TH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ความสำเร็จของงาน</a:t>
            </a:r>
          </a:p>
          <a:p>
            <a:pPr marL="266700" indent="-266700"/>
            <a:r>
              <a:rPr lang="th-TH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    (ปริมาณงาน/คุณภาพงาน)</a:t>
            </a:r>
          </a:p>
          <a:p>
            <a:pPr marL="266700" indent="-266700">
              <a:buAutoNum type="arabicParenR" startAt="2"/>
            </a:pPr>
            <a:r>
              <a:rPr lang="th-TH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ความรู้ความสามารถ</a:t>
            </a:r>
          </a:p>
          <a:p>
            <a:pPr marL="266700" indent="-266700"/>
            <a:r>
              <a:rPr lang="th-TH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    (ด้านวิชาการ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/</a:t>
            </a:r>
            <a:r>
              <a:rPr lang="th-TH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ทักษะการสื่อสาร พูดเขียน เข้าใจง่าย ชัดเจน ถูกต้อง รู้จักสอบถาม รู้จักชี้แจง)</a:t>
            </a:r>
          </a:p>
          <a:p>
            <a:pPr marL="266700" indent="-266700"/>
            <a:r>
              <a:rPr lang="th-TH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3) ความรับผิดชอบต่อหน้าที่ </a:t>
            </a:r>
          </a:p>
          <a:p>
            <a:pPr marL="266700" indent="-266700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   (วางใจได้ สนใจและอุตสาหะในการทำงาน ตอบสนองต่อการสั่งการ)</a:t>
            </a:r>
          </a:p>
          <a:p>
            <a:pPr marL="266700" indent="-266700"/>
            <a:r>
              <a:rPr lang="th-TH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4) ลักษณะส่วนบุคคล </a:t>
            </a:r>
          </a:p>
          <a:p>
            <a:pPr marL="266700" indent="-266700"/>
            <a:r>
              <a:rPr lang="th-TH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    (บุคลิกภาพ/</a:t>
            </a:r>
            <a:r>
              <a:rPr lang="th-TH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มนุษย</a:t>
            </a:r>
            <a:r>
              <a:rPr lang="th-TH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สัมพันธ์/มีระเบียบวินัย/คุณธรรมจริยธรรม)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42844" y="142853"/>
            <a:ext cx="83582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อาจารย์</a:t>
            </a:r>
            <a:r>
              <a:rPr lang="th-TH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นิเทศสห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กิจ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ศึกษาประจำปี 2560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r>
              <a:rPr lang="th-TH" sz="2000" b="1" dirty="0" smtClean="0">
                <a:latin typeface="TH Niramit AS" pitchFamily="2" charset="-34"/>
                <a:cs typeface="TH Niramit AS" pitchFamily="2" charset="-34"/>
              </a:rPr>
              <a:t>(</a:t>
            </a:r>
            <a:r>
              <a:rPr lang="en-US" sz="2000" b="1" dirty="0" smtClean="0">
                <a:latin typeface="TH Niramit AS" pitchFamily="2" charset="-34"/>
                <a:cs typeface="TH Niramit AS" pitchFamily="2" charset="-34"/>
                <a:hlinkClick r:id="rId2"/>
              </a:rPr>
              <a:t>http://www.softengthai.com/Download.html</a:t>
            </a:r>
            <a:r>
              <a:rPr lang="th-TH" sz="2000" b="1" dirty="0" smtClean="0">
                <a:latin typeface="TH Niramit AS" pitchFamily="2" charset="-34"/>
                <a:cs typeface="TH Niramit AS" pitchFamily="2" charset="-34"/>
              </a:rPr>
              <a:t>)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00108"/>
            <a:ext cx="8786874" cy="552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1357290" y="285728"/>
            <a:ext cx="6572296" cy="785818"/>
          </a:xfrm>
          <a:prstGeom prst="rect">
            <a:avLst/>
          </a:prstGeom>
          <a:solidFill>
            <a:srgbClr val="FE94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571472" y="142852"/>
            <a:ext cx="80010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Q&amp;A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1640" y="1088058"/>
            <a:ext cx="76695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เว็บไซต์ที่แจ้งเอกสาร</a:t>
            </a:r>
            <a:r>
              <a:rPr lang="th-TH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สห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กิจศึกษาของสาขาวิชา ประจำปี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URL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อะไร</a:t>
            </a:r>
          </a:p>
          <a:p>
            <a:pPr marL="723900" indent="-2794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www.softengthai.com/co.html</a:t>
            </a:r>
            <a:endParaRPr lang="th-TH" sz="2400" dirty="0" smtClean="0">
              <a:solidFill>
                <a:srgbClr val="FF0000"/>
              </a:solidFill>
              <a:latin typeface="TH Niramit AS" pitchFamily="2" charset="-34"/>
              <a:cs typeface="TH Niramit AS" pitchFamily="2" charset="-34"/>
            </a:endParaRPr>
          </a:p>
          <a:p>
            <a:pPr marL="457200" indent="-457200"/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2.    เมื่อเริ่ม</a:t>
            </a:r>
            <a:r>
              <a:rPr lang="th-TH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ฝึกสห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กิจ นักศึกษาควรดำเนินการอย่างไรก่อน </a:t>
            </a:r>
          </a:p>
          <a:p>
            <a:pPr marL="723900" indent="-279400">
              <a:buFont typeface="Arial" pitchFamily="34" charset="0"/>
              <a:buChar char="•"/>
            </a:pPr>
            <a:r>
              <a:rPr lang="th-TH" sz="2400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เข้าหาบุคคลทีได้รับเป็นพี่เลี้ยง และสอบถามถึงปัญหาหรือความต้องการด้านซอฟต์แวร์ที่เราได้รับมอบหมาย การปฏิบัติตน และเวลาเข้า-ออกงาน</a:t>
            </a:r>
          </a:p>
          <a:p>
            <a:pPr marL="723900" indent="-279400">
              <a:buFont typeface="Arial" pitchFamily="34" charset="0"/>
              <a:buChar char="•"/>
            </a:pPr>
            <a:r>
              <a:rPr lang="th-TH" sz="2400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ศึกษาแนวทางในการแก้ไขปัญหาดังกล่าว เพื่อนำมาใช้เขียนโครงร่างรายงาน  และแผนปฏิบัติงานต่อไป ทั้งนี้สามารถขอข้อเสนอแนะจากอาจารย์ที่ปรึกษาได้</a:t>
            </a:r>
          </a:p>
          <a:p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3.    ผลงาน</a:t>
            </a:r>
            <a:r>
              <a:rPr lang="th-TH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ของสห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กิจจำเป็นต้องเกี่ยวกับ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Database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หรือไม่</a:t>
            </a:r>
          </a:p>
          <a:p>
            <a:pPr marL="723900" indent="-279400">
              <a:buFont typeface="Arial" pitchFamily="34" charset="0"/>
              <a:buChar char="•"/>
            </a:pPr>
            <a:r>
              <a:rPr lang="th-TH" sz="2400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ไม่จำเป็น การผลิตผลงานต้องเกี่ยวข้องกับซอฟต์แวร์ และขึ้นอยู่กับความต้องการของสถานประกอบการ เช่น เว็บไซต์ กราฟิก แอนิเมชัน แอ</a:t>
            </a:r>
            <a:r>
              <a:rPr lang="th-TH" sz="2400" dirty="0" err="1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พลิเค</a:t>
            </a:r>
            <a:r>
              <a:rPr lang="th-TH" sz="2400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ชัน เป็นต้น แต่หากผลงานดังกล่าวสามารถนำมาใช้ประโยชน์ได้จริง จะถูกพิจารณาคัดเลือกส่งเข้าประกวด</a:t>
            </a:r>
            <a:r>
              <a:rPr lang="th-TH" sz="2400" dirty="0" err="1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สห</a:t>
            </a:r>
            <a:r>
              <a:rPr lang="th-TH" sz="2400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กิจระดับเครือข่ายต่อไป</a:t>
            </a:r>
          </a:p>
          <a:p>
            <a:pPr marL="457200" indent="-457200"/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4.    หากพบปัญหาสามารถติดต่ออาจารย์ที่ปรึกษา</a:t>
            </a:r>
            <a:r>
              <a:rPr lang="th-TH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สห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กิจศึกษาได้หรือไม่</a:t>
            </a:r>
          </a:p>
          <a:p>
            <a:pPr marL="723900" indent="-279400">
              <a:buFont typeface="Arial" pitchFamily="34" charset="0"/>
              <a:buChar char="•"/>
            </a:pPr>
            <a:r>
              <a:rPr lang="th-TH" sz="2400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ได้และจำเป็นอย่างยิ่ง สามารถติดต่อได้ทุกช่องทางการสื่อสาร หรือติดต่อเข้า </a:t>
            </a:r>
            <a:r>
              <a:rPr lang="en-US" sz="2400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Inbox </a:t>
            </a:r>
            <a:r>
              <a:rPr lang="en-US" sz="2400" dirty="0" err="1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FaceBook</a:t>
            </a:r>
            <a:r>
              <a:rPr lang="en-US" sz="2400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400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ของสาขาวิชาได้ตลอดเวลา</a:t>
            </a:r>
            <a:endParaRPr lang="th-TH" sz="2400" dirty="0">
              <a:solidFill>
                <a:srgbClr val="0000FF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7664" y="454865"/>
            <a:ext cx="735811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5"/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สรุป</a:t>
            </a:r>
            <a:r>
              <a:rPr lang="th-TH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ว่าสห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กิจศึกษา นักศึกษาต้องส่งเอกสารอะไรบ้าง</a:t>
            </a:r>
          </a:p>
          <a:p>
            <a:pPr marL="457200" indent="-457200"/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	</a:t>
            </a:r>
            <a:r>
              <a:rPr lang="en-US" sz="2400" b="1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1) </a:t>
            </a:r>
            <a:r>
              <a:rPr lang="th-TH" sz="2400" b="1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ก่อน </a:t>
            </a:r>
            <a:r>
              <a:rPr lang="en-US" sz="2400" b="1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29 </a:t>
            </a:r>
            <a:r>
              <a:rPr lang="th-TH" sz="2400" b="1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ธันวาคม </a:t>
            </a:r>
            <a:r>
              <a:rPr lang="en-US" sz="2400" b="1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60 </a:t>
            </a:r>
            <a:r>
              <a:rPr lang="th-TH" sz="2400" b="1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ส่งเอกสาร </a:t>
            </a:r>
            <a:r>
              <a:rPr lang="en-US" sz="2400" b="1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4 </a:t>
            </a:r>
            <a:r>
              <a:rPr lang="th-TH" sz="2400" b="1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รายการ</a:t>
            </a:r>
          </a:p>
          <a:p>
            <a:pPr marL="1371600" lvl="2" indent="-457200">
              <a:buFont typeface="Wingdings" pitchFamily="2" charset="2"/>
              <a:buChar char="q"/>
            </a:pPr>
            <a:r>
              <a:rPr lang="en-US" sz="2400" dirty="0" smtClean="0">
                <a:latin typeface="TH Niramit AS" pitchFamily="2" charset="-34"/>
                <a:cs typeface="TH Niramit AS" pitchFamily="2" charset="-34"/>
              </a:rPr>
              <a:t>SE-CO-004 </a:t>
            </a: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แบบแจ้งรายชื่อนักศึกษาที่</a:t>
            </a:r>
            <a:r>
              <a:rPr lang="th-TH" sz="2400" dirty="0" err="1" smtClean="0">
                <a:latin typeface="TH Niramit AS" pitchFamily="2" charset="-34"/>
                <a:cs typeface="TH Niramit AS" pitchFamily="2" charset="-34"/>
              </a:rPr>
              <a:t>ผ่านสห</a:t>
            </a: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กิจฯ</a:t>
            </a:r>
            <a:endParaRPr lang="en-US" sz="2400" dirty="0" smtClean="0">
              <a:latin typeface="TH Niramit AS" pitchFamily="2" charset="-34"/>
              <a:cs typeface="TH Niramit AS" pitchFamily="2" charset="-34"/>
            </a:endParaRPr>
          </a:p>
          <a:p>
            <a:pPr marL="1371600" lvl="2" indent="-457200">
              <a:buFont typeface="Wingdings" pitchFamily="2" charset="2"/>
              <a:buChar char="q"/>
            </a:pPr>
            <a:r>
              <a:rPr lang="en-US" sz="2400" dirty="0" smtClean="0">
                <a:latin typeface="TH Niramit AS" pitchFamily="2" charset="-34"/>
                <a:cs typeface="TH Niramit AS" pitchFamily="2" charset="-34"/>
              </a:rPr>
              <a:t>SE-CO-007 </a:t>
            </a: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แบบแจ้งโครงร่างรายงานฯ</a:t>
            </a:r>
            <a:endParaRPr lang="en-US" sz="2400" dirty="0" smtClean="0">
              <a:latin typeface="TH Niramit AS" pitchFamily="2" charset="-34"/>
              <a:cs typeface="TH Niramit AS" pitchFamily="2" charset="-34"/>
            </a:endParaRPr>
          </a:p>
          <a:p>
            <a:pPr marL="1371600" lvl="2" indent="-457200">
              <a:buFont typeface="Wingdings" pitchFamily="2" charset="2"/>
              <a:buChar char="q"/>
            </a:pPr>
            <a:r>
              <a:rPr lang="en-US" sz="2400" dirty="0" smtClean="0">
                <a:latin typeface="TH Niramit AS" pitchFamily="2" charset="-34"/>
                <a:cs typeface="TH Niramit AS" pitchFamily="2" charset="-34"/>
              </a:rPr>
              <a:t>SE-CO-008 </a:t>
            </a: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แบบแจ้งแผนปฏิบัติ</a:t>
            </a:r>
            <a:r>
              <a:rPr lang="th-TH" sz="2400" dirty="0" err="1" smtClean="0">
                <a:latin typeface="TH Niramit AS" pitchFamily="2" charset="-34"/>
                <a:cs typeface="TH Niramit AS" pitchFamily="2" charset="-34"/>
              </a:rPr>
              <a:t>งานสห</a:t>
            </a: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กิจศึกษาฯ</a:t>
            </a:r>
          </a:p>
          <a:p>
            <a:pPr marL="1371600" lvl="2" indent="-457200">
              <a:buFont typeface="Wingdings" pitchFamily="2" charset="2"/>
              <a:buChar char="q"/>
            </a:pPr>
            <a:r>
              <a:rPr lang="th-TH" sz="2400" b="1" dirty="0" smtClean="0">
                <a:latin typeface="TH Niramit AS" pitchFamily="2" charset="-34"/>
                <a:cs typeface="TH Niramit AS" pitchFamily="2" charset="-34"/>
              </a:rPr>
              <a:t>แบบสำรวจคุณลักษณะบัณฑิตของสาขาวิชาฯ</a:t>
            </a:r>
          </a:p>
          <a:p>
            <a:pPr marL="723900" indent="-279400"/>
            <a:r>
              <a:rPr lang="en-US" sz="24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2) </a:t>
            </a:r>
            <a:r>
              <a:rPr lang="th-TH" sz="24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สิ้น</a:t>
            </a:r>
            <a:r>
              <a:rPr lang="th-TH" sz="2400" b="1" dirty="0" err="1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สุดสห</a:t>
            </a:r>
            <a:r>
              <a:rPr lang="th-TH" sz="24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กิจศึกษา </a:t>
            </a:r>
            <a:r>
              <a:rPr lang="en-US" sz="2400" b="1" u="sng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23 </a:t>
            </a:r>
            <a:r>
              <a:rPr lang="th-TH" sz="2400" b="1" u="sng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มีนาคม </a:t>
            </a:r>
            <a:r>
              <a:rPr lang="en-US" sz="2400" b="1" u="sng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61</a:t>
            </a:r>
            <a:r>
              <a:rPr lang="en-US" sz="24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4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ส่งเอกสาร </a:t>
            </a:r>
            <a:r>
              <a:rPr lang="en-US" sz="24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2 </a:t>
            </a:r>
            <a:r>
              <a:rPr lang="th-TH" sz="24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รายการ</a:t>
            </a:r>
          </a:p>
          <a:p>
            <a:pPr marL="1358900" lvl="1" indent="-457200">
              <a:buFont typeface="Wingdings" pitchFamily="2" charset="2"/>
              <a:buChar char="q"/>
            </a:pPr>
            <a:r>
              <a:rPr lang="en-US" sz="2400" dirty="0" smtClean="0">
                <a:latin typeface="TH Niramit AS" pitchFamily="2" charset="-34"/>
                <a:cs typeface="TH Niramit AS" pitchFamily="2" charset="-34"/>
              </a:rPr>
              <a:t>SE-CO-009</a:t>
            </a: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 สมุดคู่มือปฏิบัติงาน</a:t>
            </a:r>
            <a:endParaRPr lang="en-US" sz="2400" dirty="0" smtClean="0">
              <a:latin typeface="TH Niramit AS" pitchFamily="2" charset="-34"/>
              <a:cs typeface="TH Niramit AS" pitchFamily="2" charset="-34"/>
            </a:endParaRPr>
          </a:p>
          <a:p>
            <a:pPr marL="1358900" lvl="1" indent="-457200">
              <a:buFont typeface="Wingdings" pitchFamily="2" charset="2"/>
              <a:buChar char="q"/>
            </a:pPr>
            <a:r>
              <a:rPr lang="en-US" sz="2400" dirty="0" smtClean="0">
                <a:latin typeface="TH Niramit AS" pitchFamily="2" charset="-34"/>
                <a:cs typeface="TH Niramit AS" pitchFamily="2" charset="-34"/>
              </a:rPr>
              <a:t>SE-CO-010</a:t>
            </a: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 ราย</a:t>
            </a:r>
            <a:r>
              <a:rPr lang="th-TH" sz="2400" dirty="0" err="1" smtClean="0">
                <a:latin typeface="TH Niramit AS" pitchFamily="2" charset="-34"/>
                <a:cs typeface="TH Niramit AS" pitchFamily="2" charset="-34"/>
              </a:rPr>
              <a:t>งานสห</a:t>
            </a: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กิจศึกษา</a:t>
            </a:r>
            <a:endParaRPr lang="en-US" sz="2400" dirty="0" smtClean="0">
              <a:latin typeface="TH Niramit AS" pitchFamily="2" charset="-34"/>
              <a:cs typeface="TH Niramit AS" pitchFamily="2" charset="-34"/>
            </a:endParaRPr>
          </a:p>
          <a:p>
            <a:pPr marL="901700" indent="-457200"/>
            <a:r>
              <a:rPr lang="en-US" sz="2400" b="1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3) </a:t>
            </a:r>
            <a:r>
              <a:rPr lang="th-TH" sz="2400" b="1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การประเมินจากสถานประกอบการ ส่งเอกสาร </a:t>
            </a:r>
            <a:r>
              <a:rPr lang="en-US" sz="2400" b="1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2 </a:t>
            </a:r>
            <a:r>
              <a:rPr lang="th-TH" sz="2400" b="1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รายการ  </a:t>
            </a:r>
          </a:p>
          <a:p>
            <a:pPr marL="1358900" lvl="1" indent="-457200">
              <a:buFont typeface="Wingdings" pitchFamily="2" charset="2"/>
              <a:buChar char="q"/>
            </a:pPr>
            <a:r>
              <a:rPr lang="en-US" sz="2400" dirty="0" smtClean="0">
                <a:latin typeface="TH Niramit AS" pitchFamily="2" charset="-34"/>
                <a:cs typeface="TH Niramit AS" pitchFamily="2" charset="-34"/>
              </a:rPr>
              <a:t>SE-CO-011 </a:t>
            </a: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แบบประเมินผลรายงาน</a:t>
            </a:r>
            <a:r>
              <a:rPr lang="th-TH" sz="2400" dirty="0" err="1" smtClean="0">
                <a:latin typeface="TH Niramit AS" pitchFamily="2" charset="-34"/>
                <a:cs typeface="TH Niramit AS" pitchFamily="2" charset="-34"/>
              </a:rPr>
              <a:t>สห</a:t>
            </a: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กิจศึกษา</a:t>
            </a:r>
            <a:endParaRPr lang="en-US" sz="2400" dirty="0" smtClean="0">
              <a:latin typeface="TH Niramit AS" pitchFamily="2" charset="-34"/>
              <a:cs typeface="TH Niramit AS" pitchFamily="2" charset="-34"/>
            </a:endParaRPr>
          </a:p>
          <a:p>
            <a:pPr marL="1358900" lvl="1" indent="-457200">
              <a:buFont typeface="Wingdings" pitchFamily="2" charset="2"/>
              <a:buChar char="q"/>
            </a:pPr>
            <a:r>
              <a:rPr lang="en-US" sz="2400" dirty="0" smtClean="0">
                <a:latin typeface="TH Niramit AS" pitchFamily="2" charset="-34"/>
                <a:cs typeface="TH Niramit AS" pitchFamily="2" charset="-34"/>
              </a:rPr>
              <a:t>SE-CO-012 </a:t>
            </a: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แบบประเมินผลการปฏิบัติงานนักศึกษา</a:t>
            </a:r>
            <a:r>
              <a:rPr lang="th-TH" sz="2400" dirty="0" err="1" smtClean="0">
                <a:latin typeface="TH Niramit AS" pitchFamily="2" charset="-34"/>
                <a:cs typeface="TH Niramit AS" pitchFamily="2" charset="-34"/>
              </a:rPr>
              <a:t>สห</a:t>
            </a: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กิจศึกษา</a:t>
            </a:r>
            <a:endParaRPr lang="th-TH" sz="2400" b="1" dirty="0" smtClean="0">
              <a:solidFill>
                <a:srgbClr val="FF0000"/>
              </a:solidFill>
              <a:latin typeface="TH Niramit AS" pitchFamily="2" charset="-34"/>
              <a:cs typeface="TH Niramit AS" pitchFamily="2" charset="-34"/>
            </a:endParaRPr>
          </a:p>
          <a:p>
            <a:pPr marL="457200" indent="-457200"/>
            <a:r>
              <a:rPr lang="th-TH" sz="2400" dirty="0" smtClean="0"/>
              <a:t>	</a:t>
            </a:r>
            <a:r>
              <a:rPr lang="en-US" sz="24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4) </a:t>
            </a:r>
            <a:r>
              <a:rPr lang="th-TH" sz="24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บทความสรุปผลการปฏิบัติงาน และเทปสัมภาษณ์ของตัวแทน</a:t>
            </a:r>
          </a:p>
          <a:p>
            <a:pPr marL="457200" indent="-457200"/>
            <a:r>
              <a:rPr lang="th-TH" sz="24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          ผู้ประกอบการ  </a:t>
            </a:r>
            <a:r>
              <a:rPr lang="th-TH" sz="2400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(สอบถามรูปแบบได้จาก </a:t>
            </a:r>
            <a:r>
              <a:rPr lang="th-TH" sz="2400" dirty="0" err="1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อ.ญา</a:t>
            </a:r>
            <a:r>
              <a:rPr lang="th-TH" sz="2400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ดา ตาเมืองมูล)</a:t>
            </a:r>
          </a:p>
          <a:p>
            <a:pPr marL="457200" indent="-457200">
              <a:buAutoNum type="arabicPeriod" startAt="6"/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เมื่อเสร็จ</a:t>
            </a:r>
            <a:r>
              <a:rPr lang="th-TH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สิ้นสห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กิจศึกษา สาขาฯจัดประชุมสรุป</a:t>
            </a:r>
            <a:r>
              <a:rPr lang="th-TH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งานสห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กิจเมื่อไหร่ 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	</a:t>
            </a:r>
            <a:r>
              <a:rPr lang="en-US" sz="2400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****** </a:t>
            </a:r>
            <a:r>
              <a:rPr lang="th-TH" sz="2400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สาขาวิชาฯ แจ้งให้ทราบภายหลัง </a:t>
            </a:r>
            <a:r>
              <a:rPr lang="en-US" sz="2400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******</a:t>
            </a:r>
            <a:endParaRPr lang="th-TH" sz="2400" dirty="0" smtClean="0">
              <a:solidFill>
                <a:srgbClr val="FF0000"/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3" name="ดาว 5 แฉก 2"/>
          <p:cNvSpPr/>
          <p:nvPr/>
        </p:nvSpPr>
        <p:spPr>
          <a:xfrm>
            <a:off x="7215206" y="2299555"/>
            <a:ext cx="285752" cy="285752"/>
          </a:xfrm>
          <a:prstGeom prst="star5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ดาว 5 แฉก 3"/>
          <p:cNvSpPr/>
          <p:nvPr/>
        </p:nvSpPr>
        <p:spPr>
          <a:xfrm>
            <a:off x="7572396" y="2285992"/>
            <a:ext cx="285752" cy="285752"/>
          </a:xfrm>
          <a:prstGeom prst="star5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918" y="428604"/>
            <a:ext cx="671517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ทำไม</a:t>
            </a:r>
            <a:r>
              <a:rPr lang="th-TH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ต้องสห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กิจศึกษา</a:t>
            </a:r>
          </a:p>
          <a:p>
            <a:endParaRPr lang="th-TH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pPr marL="450850" indent="-450850" algn="thaiDist">
              <a:buFont typeface="Wingdings" pitchFamily="2" charset="2"/>
              <a:buChar char="§"/>
            </a:pPr>
            <a:r>
              <a:rPr lang="th-TH" sz="3600" b="1" dirty="0" smtClean="0">
                <a:latin typeface="TH Niramit AS" pitchFamily="2" charset="-34"/>
                <a:cs typeface="TH Niramit AS" pitchFamily="2" charset="-34"/>
              </a:rPr>
              <a:t>การตระหนักถึงความสำคัญของการเตรียมความพร้อมด้านการประกอบอาชีพ (</a:t>
            </a:r>
            <a:r>
              <a:rPr lang="en-US" sz="3600" b="1" dirty="0" smtClean="0">
                <a:latin typeface="TH Niramit AS" pitchFamily="2" charset="-34"/>
                <a:cs typeface="TH Niramit AS" pitchFamily="2" charset="-34"/>
              </a:rPr>
              <a:t>Career Development) </a:t>
            </a:r>
            <a:r>
              <a:rPr lang="th-TH" sz="3600" b="1" dirty="0" smtClean="0">
                <a:latin typeface="TH Niramit AS" pitchFamily="2" charset="-34"/>
                <a:cs typeface="TH Niramit AS" pitchFamily="2" charset="-34"/>
              </a:rPr>
              <a:t>และการเข้าสู่ระบบการทำงานของบัณฑิต (</a:t>
            </a:r>
            <a:r>
              <a:rPr lang="en-US" sz="3600" b="1" dirty="0" smtClean="0">
                <a:latin typeface="TH Niramit AS" pitchFamily="2" charset="-34"/>
                <a:cs typeface="TH Niramit AS" pitchFamily="2" charset="-34"/>
              </a:rPr>
              <a:t>Employability)</a:t>
            </a:r>
          </a:p>
          <a:p>
            <a:pPr marL="450850" indent="-450850" algn="thaiDist">
              <a:buFont typeface="Wingdings" pitchFamily="2" charset="2"/>
              <a:buChar char="§"/>
            </a:pPr>
            <a:endParaRPr lang="th-TH" sz="1800" b="1" dirty="0" smtClean="0">
              <a:latin typeface="TH Niramit AS" pitchFamily="2" charset="-34"/>
              <a:cs typeface="TH Niramit AS" pitchFamily="2" charset="-34"/>
            </a:endParaRPr>
          </a:p>
          <a:p>
            <a:pPr marL="450850" indent="-450850" algn="thaiDist">
              <a:buFont typeface="Wingdings" pitchFamily="2" charset="2"/>
              <a:buChar char="§"/>
            </a:pPr>
            <a:r>
              <a:rPr lang="th-TH" sz="3600" b="1" dirty="0" smtClean="0">
                <a:latin typeface="TH Niramit AS" pitchFamily="2" charset="-34"/>
                <a:cs typeface="TH Niramit AS" pitchFamily="2" charset="-34"/>
              </a:rPr>
              <a:t>การพัฒนาคุณภาพบัณฑิตตามความต้องการของตลาดแรงงาน (แรงงานความรู้ </a:t>
            </a:r>
            <a:r>
              <a:rPr lang="en-US" sz="3600" b="1" dirty="0" smtClean="0">
                <a:latin typeface="TH Niramit AS" pitchFamily="2" charset="-34"/>
                <a:cs typeface="TH Niramit AS" pitchFamily="2" charset="-34"/>
              </a:rPr>
              <a:t>: Knowledge Workers) </a:t>
            </a:r>
            <a:endParaRPr lang="th-TH" sz="3600" b="1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918" y="428604"/>
            <a:ext cx="671517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วัตถุประสงค์</a:t>
            </a:r>
            <a:r>
              <a:rPr lang="th-TH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สห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กิจศึกษา</a:t>
            </a:r>
          </a:p>
          <a:p>
            <a:endParaRPr lang="th-TH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pPr marL="450850" indent="-450850" algn="thaiDist">
              <a:buFont typeface="Wingdings" pitchFamily="2" charset="2"/>
              <a:buChar char="§"/>
            </a:pPr>
            <a:r>
              <a:rPr lang="th-TH" sz="3600" b="1" dirty="0" smtClean="0">
                <a:latin typeface="TH Niramit AS" pitchFamily="2" charset="-34"/>
                <a:cs typeface="TH Niramit AS" pitchFamily="2" charset="-34"/>
              </a:rPr>
              <a:t>เพื่อเปิดโอกาสให้นักศึกษาได้รับประสบการณ์ตรงเกี่ยวกับการทำงานจริงในสถานประกอบการ</a:t>
            </a:r>
          </a:p>
          <a:p>
            <a:pPr marL="450850" indent="-450850" algn="thaiDist">
              <a:buFont typeface="Wingdings" pitchFamily="2" charset="2"/>
              <a:buChar char="§"/>
            </a:pPr>
            <a:r>
              <a:rPr lang="th-TH" sz="3600" b="1" dirty="0" smtClean="0">
                <a:latin typeface="TH Niramit AS" pitchFamily="2" charset="-34"/>
                <a:cs typeface="TH Niramit AS" pitchFamily="2" charset="-34"/>
              </a:rPr>
              <a:t>ศึกษาเรียนรู้เรื่องการจัดและบริหารงานในประกอบการอย่างละเอียด</a:t>
            </a:r>
          </a:p>
          <a:p>
            <a:pPr marL="450850" indent="-450850" algn="thaiDist">
              <a:buFont typeface="Wingdings" pitchFamily="2" charset="2"/>
              <a:buChar char="§"/>
            </a:pPr>
            <a:r>
              <a:rPr lang="th-TH" sz="3600" b="1" dirty="0" smtClean="0">
                <a:latin typeface="TH Niramit AS" pitchFamily="2" charset="-34"/>
                <a:cs typeface="TH Niramit AS" pitchFamily="2" charset="-34"/>
              </a:rPr>
              <a:t>ได้พบเห็นปัญหาต่าง ๆ ที่แท้จริงของสถานประกอบการและคิดค้นวิธีแก้ปัญหาเฉพาะหน้า</a:t>
            </a:r>
            <a:endParaRPr lang="en-US" sz="3600" b="1" dirty="0" smtClean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918" y="428604"/>
            <a:ext cx="6715172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วัตถุประสงค์ (ต่อ)</a:t>
            </a:r>
          </a:p>
          <a:p>
            <a:endParaRPr lang="th-TH" sz="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pPr marL="450850" indent="-450850" algn="thaiDist">
              <a:buFont typeface="Wingdings" pitchFamily="2" charset="2"/>
              <a:buChar char="§"/>
            </a:pPr>
            <a:r>
              <a:rPr lang="th-TH" sz="3600" b="1" dirty="0" smtClean="0">
                <a:latin typeface="TH Niramit AS" pitchFamily="2" charset="-34"/>
                <a:cs typeface="TH Niramit AS" pitchFamily="2" charset="-34"/>
              </a:rPr>
              <a:t>ศึกษาเกี่ยวกับบุคลากรส่วนต่าง ๆ ของผู้ร่วมปฏิบัติงาน สถานประกอบการ ทั้งด้านบุคลิกภาพ หน้าที่ความรับผิดชอบ และการปฏิบัติงานเฉพาะ</a:t>
            </a:r>
          </a:p>
          <a:p>
            <a:pPr marL="450850" indent="-450850" algn="thaiDist">
              <a:buFont typeface="Wingdings" pitchFamily="2" charset="2"/>
              <a:buChar char="§"/>
            </a:pPr>
            <a:r>
              <a:rPr lang="th-TH" sz="3600" b="1" dirty="0" smtClean="0">
                <a:latin typeface="TH Niramit AS" pitchFamily="2" charset="-34"/>
                <a:cs typeface="TH Niramit AS" pitchFamily="2" charset="-34"/>
              </a:rPr>
              <a:t>การรู้จักปรับตัวให้เข้ากับสังคมในสถานประกอบการ การเป็นผู้นำและเป็นผู้ตามที่เหมาะสม</a:t>
            </a:r>
          </a:p>
          <a:p>
            <a:pPr marL="450850" indent="-450850" algn="thaiDist">
              <a:buFont typeface="Wingdings" pitchFamily="2" charset="2"/>
              <a:buChar char="§"/>
            </a:pPr>
            <a:r>
              <a:rPr lang="th-TH" sz="3600" b="1" dirty="0" smtClean="0">
                <a:latin typeface="TH Niramit AS" pitchFamily="2" charset="-34"/>
                <a:cs typeface="TH Niramit AS" pitchFamily="2" charset="-34"/>
              </a:rPr>
              <a:t>ส่งเสริมความสัมพันธ์อันดีระหว่าง มหาวิทยาลัยกับสถานประกอบการที่นักศึกษาได้ไปปฏิบัติงาน</a:t>
            </a:r>
            <a:r>
              <a:rPr lang="th-TH" sz="3600" b="1" dirty="0" err="1" smtClean="0">
                <a:latin typeface="TH Niramit AS" pitchFamily="2" charset="-34"/>
                <a:cs typeface="TH Niramit AS" pitchFamily="2" charset="-34"/>
              </a:rPr>
              <a:t>สห</a:t>
            </a:r>
            <a:r>
              <a:rPr lang="th-TH" sz="3600" b="1" dirty="0" smtClean="0">
                <a:latin typeface="TH Niramit AS" pitchFamily="2" charset="-34"/>
                <a:cs typeface="TH Niramit AS" pitchFamily="2" charset="-34"/>
              </a:rPr>
              <a:t>กิจศึกษา</a:t>
            </a:r>
            <a:endParaRPr lang="en-US" sz="3600" b="1" dirty="0" smtClean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918" y="428604"/>
            <a:ext cx="671517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หน้าที่ของนักศึกษา</a:t>
            </a:r>
            <a:r>
              <a:rPr lang="th-TH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สห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กิจศึกษา</a:t>
            </a:r>
          </a:p>
          <a:p>
            <a:endParaRPr lang="th-TH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pPr marL="450850" indent="-450850" algn="thaiDist">
              <a:buFont typeface="+mj-lt"/>
              <a:buAutoNum type="arabicParenR"/>
            </a:pPr>
            <a:r>
              <a:rPr lang="th-TH" sz="3600" b="1" dirty="0" smtClean="0">
                <a:latin typeface="TH Niramit AS" pitchFamily="2" charset="-34"/>
                <a:cs typeface="TH Niramit AS" pitchFamily="2" charset="-34"/>
              </a:rPr>
              <a:t>นักศึกษาจะต้องปฏิบัติตามที่ได้รับมอบหมายอย่างตั้งใจและเต็มความสามารถ</a:t>
            </a:r>
          </a:p>
          <a:p>
            <a:pPr marL="450850" indent="-450850" algn="thaiDist">
              <a:buFont typeface="+mj-lt"/>
              <a:buAutoNum type="arabicParenR"/>
            </a:pPr>
            <a:r>
              <a:rPr lang="th-TH" sz="3600" b="1" dirty="0" smtClean="0">
                <a:latin typeface="TH Niramit AS" pitchFamily="2" charset="-34"/>
                <a:cs typeface="TH Niramit AS" pitchFamily="2" charset="-34"/>
              </a:rPr>
              <a:t>ในระหว่างปฏิบัติงานจะต้องปฏิบัติตามกฎระเบียบของสถานประกอบการอย่างเคร่งครัด</a:t>
            </a:r>
          </a:p>
          <a:p>
            <a:pPr marL="450850" indent="-450850" algn="thaiDist">
              <a:buFont typeface="+mj-lt"/>
              <a:buAutoNum type="arabicParenR"/>
            </a:pPr>
            <a:r>
              <a:rPr lang="th-TH" sz="3600" b="1" dirty="0" smtClean="0">
                <a:latin typeface="TH Niramit AS" pitchFamily="2" charset="-34"/>
                <a:cs typeface="TH Niramit AS" pitchFamily="2" charset="-34"/>
              </a:rPr>
              <a:t>หมั่นฝึกฝนความรู้ทางวิชาการอย่างต่อเนื่องทั้งก่อนไปและระหว่าง</a:t>
            </a:r>
            <a:r>
              <a:rPr lang="th-TH" sz="3600" b="1" dirty="0" err="1" smtClean="0">
                <a:latin typeface="TH Niramit AS" pitchFamily="2" charset="-34"/>
                <a:cs typeface="TH Niramit AS" pitchFamily="2" charset="-34"/>
              </a:rPr>
              <a:t>ปฎิบัติงานสห</a:t>
            </a:r>
            <a:r>
              <a:rPr lang="th-TH" sz="3600" b="1" dirty="0" smtClean="0">
                <a:latin typeface="TH Niramit AS" pitchFamily="2" charset="-34"/>
                <a:cs typeface="TH Niramit AS" pitchFamily="2" charset="-34"/>
              </a:rPr>
              <a:t>กิจศึกษา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918" y="428604"/>
            <a:ext cx="671517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หน้าที่ของนักศึกษา (ต่อ)</a:t>
            </a:r>
          </a:p>
          <a:p>
            <a:endParaRPr lang="th-TH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pPr marL="531813" indent="-531813" algn="thaiDist">
              <a:buFont typeface="+mj-lt"/>
              <a:buAutoNum type="arabicParenR" startAt="4"/>
            </a:pPr>
            <a:r>
              <a:rPr lang="th-TH" sz="3600" b="1" dirty="0" smtClean="0">
                <a:latin typeface="TH Niramit AS" pitchFamily="2" charset="-34"/>
                <a:cs typeface="TH Niramit AS" pitchFamily="2" charset="-34"/>
              </a:rPr>
              <a:t>สุภาพ อ่อนน้อม หลีกเลี่ยงการทะเลาะเบาะแว้งในสถานประกอบการทุกกรณี</a:t>
            </a:r>
          </a:p>
          <a:p>
            <a:pPr marL="531813" indent="-531813" algn="thaiDist">
              <a:buFont typeface="+mj-lt"/>
              <a:buAutoNum type="arabicParenR" startAt="4"/>
            </a:pPr>
            <a:r>
              <a:rPr lang="th-TH" sz="3600" b="1" dirty="0" smtClean="0">
                <a:latin typeface="TH Niramit AS" pitchFamily="2" charset="-34"/>
                <a:cs typeface="TH Niramit AS" pitchFamily="2" charset="-34"/>
              </a:rPr>
              <a:t>ติดต่อและประสานงานให้ข่าวสารเกี่ยวกับการปฏิบัติงานของตนกับ</a:t>
            </a:r>
            <a:r>
              <a:rPr lang="th-TH" sz="3600" b="1" u="sng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อาจารย์ที่ปรึกษา</a:t>
            </a:r>
            <a:r>
              <a:rPr lang="th-TH" sz="3600" b="1" u="sng" dirty="0" err="1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สห</a:t>
            </a:r>
            <a:r>
              <a:rPr lang="th-TH" sz="3600" b="1" u="sng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กิจศึกษา</a:t>
            </a:r>
            <a:r>
              <a:rPr lang="th-TH" sz="3600" b="1" dirty="0" smtClean="0">
                <a:latin typeface="TH Niramit AS" pitchFamily="2" charset="-34"/>
                <a:cs typeface="TH Niramit AS" pitchFamily="2" charset="-34"/>
              </a:rPr>
              <a:t> อย่างต่อเนื่องตลอดระยะเวลาที่ปฏิบัติงาน ณ สถานประกอบการ</a:t>
            </a:r>
          </a:p>
          <a:p>
            <a:pPr marL="531813" indent="-531813" algn="thaiDist">
              <a:buFont typeface="+mj-lt"/>
              <a:buAutoNum type="arabicParenR" startAt="4"/>
            </a:pPr>
            <a:r>
              <a:rPr lang="th-TH" sz="3600" b="1" dirty="0" smtClean="0">
                <a:latin typeface="TH Niramit AS" pitchFamily="2" charset="-34"/>
                <a:cs typeface="TH Niramit AS" pitchFamily="2" charset="-34"/>
              </a:rPr>
              <a:t>หากมีปัญหาในการปฏิบัติงานจะต้องรีบแจ้งให้</a:t>
            </a:r>
            <a:r>
              <a:rPr lang="th-TH" sz="3600" b="1" u="sng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อาจารย์ที่ปรึกษา</a:t>
            </a:r>
            <a:r>
              <a:rPr lang="th-TH" sz="3600" b="1" u="sng" dirty="0" err="1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สห</a:t>
            </a:r>
            <a:r>
              <a:rPr lang="th-TH" sz="3600" b="1" u="sng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กิจศึกษา</a:t>
            </a:r>
            <a:r>
              <a:rPr lang="th-TH" sz="3600" b="1" dirty="0" smtClean="0">
                <a:latin typeface="TH Niramit AS" pitchFamily="2" charset="-34"/>
                <a:cs typeface="TH Niramit AS" pitchFamily="2" charset="-34"/>
              </a:rPr>
              <a:t>โดยทันที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918" y="428604"/>
            <a:ext cx="671517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หน้าที่ของนักศึกษา (ต่อ)</a:t>
            </a:r>
          </a:p>
          <a:p>
            <a:endParaRPr lang="th-TH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pPr marL="531813" indent="-531813" algn="thaiDist">
              <a:buFont typeface="+mj-lt"/>
              <a:buAutoNum type="arabicParenR" startAt="4"/>
            </a:pPr>
            <a:r>
              <a:rPr lang="th-TH" sz="3600" b="1" dirty="0" smtClean="0">
                <a:latin typeface="TH Niramit AS" pitchFamily="2" charset="-34"/>
                <a:cs typeface="TH Niramit AS" pitchFamily="2" charset="-34"/>
              </a:rPr>
              <a:t>นักศึกษาจะได้รับการประเมินจากอาจารย์นิเทศงาน </a:t>
            </a:r>
            <a:r>
              <a:rPr lang="th-TH" sz="36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(</a:t>
            </a:r>
            <a:r>
              <a:rPr lang="th-TH" sz="3600" b="1" u="sng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อาจารย์ที่ปรึกษา</a:t>
            </a:r>
            <a:r>
              <a:rPr lang="th-TH" sz="3600" b="1" u="sng" dirty="0" err="1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สห</a:t>
            </a:r>
            <a:r>
              <a:rPr lang="th-TH" sz="3600" b="1" u="sng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กิจศึกษา)</a:t>
            </a:r>
            <a:r>
              <a:rPr lang="th-TH" sz="3600" b="1" dirty="0" smtClean="0">
                <a:latin typeface="TH Niramit AS" pitchFamily="2" charset="-34"/>
                <a:cs typeface="TH Niramit AS" pitchFamily="2" charset="-34"/>
              </a:rPr>
              <a:t>และพนักงานที่ปรึกษา (พี่เลี้ยง) และให้ส่งรายงานตามวัน เวลาที่กำหนด เพื่อประกอบการพิจารณาผลการปฏิบัติงานต่อไป</a:t>
            </a:r>
          </a:p>
          <a:p>
            <a:pPr marL="531813" indent="-531813" algn="thaiDist"/>
            <a:endParaRPr lang="th-TH" sz="3600" b="1" dirty="0" smtClean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918" y="428604"/>
            <a:ext cx="67151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ลำดับขั้นตอน</a:t>
            </a:r>
            <a:r>
              <a:rPr lang="th-TH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สห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กิจศึกษา </a:t>
            </a:r>
          </a:p>
          <a:p>
            <a:r>
              <a:rPr lang="th-TH" b="1" dirty="0" smtClean="0">
                <a:latin typeface="TH Niramit AS" pitchFamily="2" charset="-34"/>
                <a:cs typeface="TH Niramit AS" pitchFamily="2" charset="-34"/>
              </a:rPr>
              <a:t>(</a:t>
            </a:r>
            <a:r>
              <a:rPr lang="en-US" b="1" dirty="0" smtClean="0">
                <a:latin typeface="TH Niramit AS" pitchFamily="2" charset="-34"/>
                <a:cs typeface="TH Niramit AS" pitchFamily="2" charset="-34"/>
                <a:hlinkClick r:id="rId2"/>
              </a:rPr>
              <a:t>http://www.softengthai.com/co.html</a:t>
            </a:r>
            <a:r>
              <a:rPr lang="th-TH" b="1" dirty="0" smtClean="0">
                <a:latin typeface="TH Niramit AS" pitchFamily="2" charset="-34"/>
                <a:cs typeface="TH Niramit AS" pitchFamily="2" charset="-34"/>
              </a:rPr>
              <a:t>)</a:t>
            </a:r>
          </a:p>
        </p:txBody>
      </p:sp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300" y="1142984"/>
            <a:ext cx="8634563" cy="5219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ฉลียง">
  <a:themeElements>
    <a:clrScheme name="เฉลียง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เฉลียง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เฉลียง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411</TotalTime>
  <Words>1154</Words>
  <Application>Microsoft Office PowerPoint</Application>
  <PresentationFormat>นำเสนอทางหน้าจอ (4:3)</PresentationFormat>
  <Paragraphs>232</Paragraphs>
  <Slides>25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25</vt:i4>
      </vt:variant>
    </vt:vector>
  </HeadingPairs>
  <TitlesOfParts>
    <vt:vector size="26" baseType="lpstr">
      <vt:lpstr>เฉลียง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ภาพนิ่ง 21</vt:lpstr>
      <vt:lpstr>ภาพนิ่ง 22</vt:lpstr>
      <vt:lpstr>ภาพนิ่ง 23</vt:lpstr>
      <vt:lpstr>ภาพนิ่ง 24</vt:lpstr>
      <vt:lpstr>ภาพนิ่ง 25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HP</dc:creator>
  <cp:lastModifiedBy>HP</cp:lastModifiedBy>
  <cp:revision>48</cp:revision>
  <dcterms:created xsi:type="dcterms:W3CDTF">2014-03-11T02:50:59Z</dcterms:created>
  <dcterms:modified xsi:type="dcterms:W3CDTF">2017-11-13T02:12:38Z</dcterms:modified>
</cp:coreProperties>
</file>